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8"/>
  </p:notesMasterIdLst>
  <p:handoutMasterIdLst>
    <p:handoutMasterId r:id="rId159"/>
  </p:handoutMasterIdLst>
  <p:sldIdLst>
    <p:sldId id="256" r:id="rId2"/>
    <p:sldId id="280" r:id="rId3"/>
    <p:sldId id="281" r:id="rId4"/>
    <p:sldId id="282" r:id="rId5"/>
    <p:sldId id="452" r:id="rId6"/>
    <p:sldId id="289" r:id="rId7"/>
    <p:sldId id="292" r:id="rId8"/>
    <p:sldId id="293" r:id="rId9"/>
    <p:sldId id="294" r:id="rId10"/>
    <p:sldId id="433" r:id="rId11"/>
    <p:sldId id="488" r:id="rId12"/>
    <p:sldId id="434" r:id="rId13"/>
    <p:sldId id="296" r:id="rId14"/>
    <p:sldId id="297" r:id="rId15"/>
    <p:sldId id="298" r:id="rId16"/>
    <p:sldId id="467" r:id="rId17"/>
    <p:sldId id="469" r:id="rId18"/>
    <p:sldId id="470" r:id="rId19"/>
    <p:sldId id="468" r:id="rId20"/>
    <p:sldId id="429" r:id="rId21"/>
    <p:sldId id="430" r:id="rId22"/>
    <p:sldId id="436" r:id="rId23"/>
    <p:sldId id="301" r:id="rId24"/>
    <p:sldId id="302" r:id="rId25"/>
    <p:sldId id="303" r:id="rId26"/>
    <p:sldId id="304" r:id="rId27"/>
    <p:sldId id="309" r:id="rId28"/>
    <p:sldId id="310" r:id="rId29"/>
    <p:sldId id="311" r:id="rId30"/>
    <p:sldId id="471" r:id="rId31"/>
    <p:sldId id="472" r:id="rId32"/>
    <p:sldId id="312" r:id="rId33"/>
    <p:sldId id="432" r:id="rId34"/>
    <p:sldId id="314" r:id="rId35"/>
    <p:sldId id="319" r:id="rId36"/>
    <p:sldId id="320" r:id="rId37"/>
    <p:sldId id="402" r:id="rId38"/>
    <p:sldId id="403" r:id="rId39"/>
    <p:sldId id="404" r:id="rId40"/>
    <p:sldId id="321" r:id="rId41"/>
    <p:sldId id="411" r:id="rId42"/>
    <p:sldId id="450" r:id="rId43"/>
    <p:sldId id="322" r:id="rId44"/>
    <p:sldId id="400" r:id="rId45"/>
    <p:sldId id="401" r:id="rId46"/>
    <p:sldId id="323" r:id="rId47"/>
    <p:sldId id="324" r:id="rId48"/>
    <p:sldId id="415" r:id="rId49"/>
    <p:sldId id="416" r:id="rId50"/>
    <p:sldId id="325" r:id="rId51"/>
    <p:sldId id="326" r:id="rId52"/>
    <p:sldId id="393" r:id="rId53"/>
    <p:sldId id="422" r:id="rId54"/>
    <p:sldId id="417" r:id="rId55"/>
    <p:sldId id="343" r:id="rId56"/>
    <p:sldId id="344" r:id="rId57"/>
    <p:sldId id="451" r:id="rId58"/>
    <p:sldId id="419" r:id="rId59"/>
    <p:sldId id="418" r:id="rId60"/>
    <p:sldId id="328" r:id="rId61"/>
    <p:sldId id="329" r:id="rId62"/>
    <p:sldId id="481" r:id="rId63"/>
    <p:sldId id="330" r:id="rId64"/>
    <p:sldId id="331" r:id="rId65"/>
    <p:sldId id="332" r:id="rId66"/>
    <p:sldId id="341" r:id="rId67"/>
    <p:sldId id="333" r:id="rId68"/>
    <p:sldId id="485" r:id="rId69"/>
    <p:sldId id="484" r:id="rId70"/>
    <p:sldId id="487" r:id="rId71"/>
    <p:sldId id="334" r:id="rId72"/>
    <p:sldId id="335" r:id="rId73"/>
    <p:sldId id="336" r:id="rId74"/>
    <p:sldId id="337" r:id="rId75"/>
    <p:sldId id="486" r:id="rId76"/>
    <p:sldId id="424" r:id="rId77"/>
    <p:sldId id="339" r:id="rId78"/>
    <p:sldId id="338" r:id="rId79"/>
    <p:sldId id="476" r:id="rId80"/>
    <p:sldId id="345" r:id="rId81"/>
    <p:sldId id="420" r:id="rId82"/>
    <p:sldId id="346" r:id="rId83"/>
    <p:sldId id="369" r:id="rId84"/>
    <p:sldId id="370" r:id="rId85"/>
    <p:sldId id="371" r:id="rId86"/>
    <p:sldId id="348" r:id="rId87"/>
    <p:sldId id="389" r:id="rId88"/>
    <p:sldId id="390" r:id="rId89"/>
    <p:sldId id="480" r:id="rId90"/>
    <p:sldId id="391" r:id="rId91"/>
    <p:sldId id="392" r:id="rId92"/>
    <p:sldId id="352" r:id="rId93"/>
    <p:sldId id="353" r:id="rId94"/>
    <p:sldId id="347" r:id="rId95"/>
    <p:sldId id="482" r:id="rId96"/>
    <p:sldId id="405" r:id="rId97"/>
    <p:sldId id="357" r:id="rId98"/>
    <p:sldId id="466" r:id="rId99"/>
    <p:sldId id="473" r:id="rId100"/>
    <p:sldId id="474" r:id="rId101"/>
    <p:sldId id="427" r:id="rId102"/>
    <p:sldId id="475" r:id="rId103"/>
    <p:sldId id="449" r:id="rId104"/>
    <p:sldId id="358" r:id="rId105"/>
    <p:sldId id="385" r:id="rId106"/>
    <p:sldId id="386" r:id="rId107"/>
    <p:sldId id="387" r:id="rId108"/>
    <p:sldId id="388" r:id="rId109"/>
    <p:sldId id="421" r:id="rId110"/>
    <p:sldId id="383" r:id="rId111"/>
    <p:sldId id="423" r:id="rId112"/>
    <p:sldId id="394" r:id="rId113"/>
    <p:sldId id="364" r:id="rId114"/>
    <p:sldId id="425" r:id="rId115"/>
    <p:sldId id="365" r:id="rId116"/>
    <p:sldId id="366" r:id="rId117"/>
    <p:sldId id="367" r:id="rId118"/>
    <p:sldId id="368" r:id="rId119"/>
    <p:sldId id="396" r:id="rId120"/>
    <p:sldId id="397" r:id="rId121"/>
    <p:sldId id="398" r:id="rId122"/>
    <p:sldId id="399" r:id="rId123"/>
    <p:sldId id="453" r:id="rId124"/>
    <p:sldId id="454" r:id="rId125"/>
    <p:sldId id="455" r:id="rId126"/>
    <p:sldId id="456" r:id="rId127"/>
    <p:sldId id="375" r:id="rId128"/>
    <p:sldId id="376" r:id="rId129"/>
    <p:sldId id="380" r:id="rId130"/>
    <p:sldId id="381" r:id="rId131"/>
    <p:sldId id="478" r:id="rId132"/>
    <p:sldId id="479" r:id="rId133"/>
    <p:sldId id="477" r:id="rId134"/>
    <p:sldId id="483" r:id="rId135"/>
    <p:sldId id="443" r:id="rId136"/>
    <p:sldId id="458" r:id="rId137"/>
    <p:sldId id="459" r:id="rId138"/>
    <p:sldId id="460" r:id="rId139"/>
    <p:sldId id="461" r:id="rId140"/>
    <p:sldId id="457" r:id="rId141"/>
    <p:sldId id="463" r:id="rId142"/>
    <p:sldId id="464" r:id="rId143"/>
    <p:sldId id="465" r:id="rId144"/>
    <p:sldId id="437" r:id="rId145"/>
    <p:sldId id="438" r:id="rId146"/>
    <p:sldId id="439" r:id="rId147"/>
    <p:sldId id="462" r:id="rId148"/>
    <p:sldId id="444" r:id="rId149"/>
    <p:sldId id="445" r:id="rId150"/>
    <p:sldId id="446" r:id="rId151"/>
    <p:sldId id="447" r:id="rId152"/>
    <p:sldId id="448" r:id="rId153"/>
    <p:sldId id="441" r:id="rId154"/>
    <p:sldId id="442" r:id="rId155"/>
    <p:sldId id="382" r:id="rId156"/>
    <p:sldId id="413" r:id="rId15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5F6"/>
    <a:srgbClr val="022D9B"/>
    <a:srgbClr val="00072E"/>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085" autoAdjust="0"/>
  </p:normalViewPr>
  <p:slideViewPr>
    <p:cSldViewPr>
      <p:cViewPr varScale="1">
        <p:scale>
          <a:sx n="97" d="100"/>
          <a:sy n="97" d="100"/>
        </p:scale>
        <p:origin x="137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706"/>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extLst>
            <c:ext xmlns:c16="http://schemas.microsoft.com/office/drawing/2014/chart" uri="{C3380CC4-5D6E-409C-BE32-E72D297353CC}">
              <c16:uniqueId val="{00000000-E9E2-48D1-A7DD-010C8350540C}"/>
            </c:ext>
          </c:extLst>
        </c:ser>
        <c:dLbls>
          <c:showLegendKey val="0"/>
          <c:showVal val="0"/>
          <c:showCatName val="0"/>
          <c:showSerName val="0"/>
          <c:showPercent val="0"/>
          <c:showBubbleSize val="0"/>
        </c:dLbls>
        <c:smooth val="0"/>
        <c:axId val="119950336"/>
        <c:axId val="116419392"/>
      </c:lineChart>
      <c:catAx>
        <c:axId val="119950336"/>
        <c:scaling>
          <c:orientation val="minMax"/>
        </c:scaling>
        <c:delete val="0"/>
        <c:axPos val="b"/>
        <c:numFmt formatCode="h:mm" sourceLinked="1"/>
        <c:majorTickMark val="out"/>
        <c:minorTickMark val="none"/>
        <c:tickLblPos val="nextTo"/>
        <c:crossAx val="116419392"/>
        <c:crosses val="autoZero"/>
        <c:auto val="1"/>
        <c:lblAlgn val="ctr"/>
        <c:lblOffset val="100"/>
        <c:noMultiLvlLbl val="0"/>
      </c:catAx>
      <c:valAx>
        <c:axId val="116419392"/>
        <c:scaling>
          <c:orientation val="minMax"/>
          <c:max val="100"/>
        </c:scaling>
        <c:delete val="0"/>
        <c:axPos val="l"/>
        <c:majorGridlines/>
        <c:numFmt formatCode="General" sourceLinked="1"/>
        <c:majorTickMark val="out"/>
        <c:minorTickMark val="none"/>
        <c:tickLblPos val="nextTo"/>
        <c:crossAx val="1199503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extLst>
            <c:ext xmlns:c16="http://schemas.microsoft.com/office/drawing/2014/chart" uri="{C3380CC4-5D6E-409C-BE32-E72D297353CC}">
              <c16:uniqueId val="{00000000-6677-4280-91AF-7BA65096C436}"/>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a:t>Continuous Trading</a:t>
          </a:r>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a:t>9am – 4pm</a:t>
          </a:r>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600" dirty="0"/>
            <a:t>Do nothing</a:t>
          </a:r>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a:t>Closing Auction</a:t>
          </a:r>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a:t>4pm – 4.10pm</a:t>
          </a:r>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600" dirty="0"/>
            <a:t>Buy all the 2.8 billion </a:t>
          </a:r>
          <a:r>
            <a:rPr lang="en-US" sz="1600" dirty="0" err="1"/>
            <a:t>Tencent</a:t>
          </a:r>
          <a:r>
            <a:rPr lang="en-US" sz="1600" b="1" dirty="0" err="1">
              <a:solidFill>
                <a:srgbClr val="0070C0"/>
              </a:solidFill>
            </a:rPr>
            <a:t>@Market</a:t>
          </a:r>
          <a:endParaRPr lang="en-US" sz="1600" b="1" dirty="0">
            <a:solidFill>
              <a:srgbClr val="0070C0"/>
            </a:solidFill>
          </a:endParaRP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a:t>Closing </a:t>
          </a:r>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600" dirty="0"/>
            <a:t>All execute at the Closing Price $550</a:t>
          </a:r>
          <a:br>
            <a:rPr lang="en-US" sz="1600" dirty="0"/>
          </a:br>
          <a:r>
            <a:rPr lang="en-US" sz="1600" dirty="0"/>
            <a:t>(meet the objective)</a:t>
          </a:r>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16BF0C17-97FF-4782-B99D-E2D61CCA1B91}">
      <dgm:prSet phldrT="[Text]" custT="1"/>
      <dgm:spPr/>
      <dgm:t>
        <a:bodyPr/>
        <a:lstStyle/>
        <a:p>
          <a:endParaRPr lang="en-US" sz="1600" dirty="0"/>
        </a:p>
      </dgm:t>
    </dgm:pt>
    <dgm:pt modelId="{3CADB9FF-9F81-4933-897A-43599B99B334}" type="parTrans" cxnId="{5A3258B5-526E-4789-84D0-B060C760DB39}">
      <dgm:prSet/>
      <dgm:spPr/>
      <dgm:t>
        <a:bodyPr/>
        <a:lstStyle/>
        <a:p>
          <a:endParaRPr lang="en-US"/>
        </a:p>
      </dgm:t>
    </dgm:pt>
    <dgm:pt modelId="{DCE3A5D7-FFFB-4E58-9DAA-2EB81D0BD6AA}" type="sibTrans" cxnId="{5A3258B5-526E-4789-84D0-B060C760DB39}">
      <dgm:prSet/>
      <dgm:spPr/>
      <dgm:t>
        <a:bodyPr/>
        <a:lstStyle/>
        <a:p>
          <a:endParaRPr lang="en-US"/>
        </a:p>
      </dgm:t>
    </dgm:pt>
    <dgm:pt modelId="{38CC9FD5-1C80-4ACC-8C60-347497C7B5B2}">
      <dgm:prSet phldrT="[Text]" custT="1"/>
      <dgm:spPr/>
      <dgm:t>
        <a:bodyPr/>
        <a:lstStyle/>
        <a:p>
          <a:r>
            <a:rPr lang="en-US" sz="1600" dirty="0"/>
            <a:t>Closing price is $550</a:t>
          </a:r>
        </a:p>
      </dgm:t>
    </dgm:pt>
    <dgm:pt modelId="{61020213-0395-4051-8EBE-A69F99B5D3CF}" type="parTrans" cxnId="{316DECF3-7915-4301-8F7D-F8284BB8EF70}">
      <dgm:prSet/>
      <dgm:spPr/>
      <dgm:t>
        <a:bodyPr/>
        <a:lstStyle/>
        <a:p>
          <a:endParaRPr lang="en-US"/>
        </a:p>
      </dgm:t>
    </dgm:pt>
    <dgm:pt modelId="{AE2481E3-AA23-4CA2-A357-5D744D6595AC}" type="sibTrans" cxnId="{316DECF3-7915-4301-8F7D-F8284BB8EF70}">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2604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CA195992-DCAE-4045-A779-3FCA6F741729}" type="presOf" srcId="{F2B15B1D-B4E4-4130-826B-F360B9DA818B}" destId="{ADD4B9CB-50A2-4F21-8681-E748ECD76EDF}" srcOrd="0" destOrd="0" presId="urn:microsoft.com/office/officeart/2005/8/layout/chevron2"/>
    <dgm:cxn modelId="{5A3258B5-526E-4789-84D0-B060C760DB39}" srcId="{CC214645-443F-4EA5-B605-CACE39F25428}" destId="{16BF0C17-97FF-4782-B99D-E2D61CCA1B91}" srcOrd="2" destOrd="0" parTransId="{3CADB9FF-9F81-4933-897A-43599B99B334}" sibTransId="{DCE3A5D7-FFFB-4E58-9DAA-2EB81D0BD6AA}"/>
    <dgm:cxn modelId="{D88D2C87-377A-40C1-8EAB-76C5A4375766}" type="presOf" srcId="{CC214645-443F-4EA5-B605-CACE39F25428}" destId="{6A7A0FF8-8631-44B7-A66F-BC11E5283850}" srcOrd="0" destOrd="0"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AE8931DE-7FF7-41D0-8D22-ED5B2C2033F9}" srcId="{614A67F1-CA88-427F-8936-4A4B14026BF1}" destId="{F2B15B1D-B4E4-4130-826B-F360B9DA818B}" srcOrd="1" destOrd="0" parTransId="{FB6D7466-3BDE-4386-A918-0125203F8D9D}" sibTransId="{A8588598-E57F-4D15-8798-89CCBE845375}"/>
    <dgm:cxn modelId="{195D17BB-DBF1-4A2D-915F-47FC7D904B01}" type="presOf" srcId="{BF022705-1F17-4D1A-A1F2-1DCD5E29436E}" destId="{603636BE-C6D6-4D23-AC1F-B3C028FAD1A9}" srcOrd="0" destOrd="0" presId="urn:microsoft.com/office/officeart/2005/8/layout/chevron2"/>
    <dgm:cxn modelId="{803CDD4E-761D-4C67-B4F4-B7DEB1543E79}" type="presOf" srcId="{614A67F1-CA88-427F-8936-4A4B14026BF1}" destId="{255F3F10-A148-4414-9302-4D615D3B0462}" srcOrd="0" destOrd="0" presId="urn:microsoft.com/office/officeart/2005/8/layout/chevron2"/>
    <dgm:cxn modelId="{95D8F394-C213-469F-AA8B-1427535A86CA}" type="presOf" srcId="{29DAD371-3D77-4A80-B009-B2A8182DC77E}" destId="{16B6CA9F-190D-4B84-A54C-DFA35B5EFC7F}" srcOrd="0" destOrd="0" presId="urn:microsoft.com/office/officeart/2005/8/layout/chevron2"/>
    <dgm:cxn modelId="{C3BDD026-0C15-4CCF-BC4A-0E5CD72AF640}" type="presOf" srcId="{16BF0C17-97FF-4782-B99D-E2D61CCA1B91}" destId="{6A7A0FF8-8631-44B7-A66F-BC11E5283850}" srcOrd="0" destOrd="3" presId="urn:microsoft.com/office/officeart/2005/8/layout/chevron2"/>
    <dgm:cxn modelId="{CB87C175-88AA-4866-9900-AF9A20997B1B}" type="presOf" srcId="{38CC9FD5-1C80-4ACC-8C60-347497C7B5B2}" destId="{6A7A0FF8-8631-44B7-A66F-BC11E5283850}" srcOrd="0" destOrd="2"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71014371-4FAE-4217-ACB6-BFCDC073E4B6}" type="presOf" srcId="{9EDE9FC8-D565-4B9B-9090-489571158814}" destId="{6A7A0FF8-8631-44B7-A66F-BC11E5283850}" srcOrd="0" destOrd="1" presId="urn:microsoft.com/office/officeart/2005/8/layout/chevron2"/>
    <dgm:cxn modelId="{5A04EEDA-3130-4DB3-9847-EB7629902E3D}" type="presOf" srcId="{900AD8F5-E6EE-4312-8773-2FCA9B046211}" destId="{320A2523-2723-4357-AB27-501B1CA61E5A}" srcOrd="0" destOrd="0" presId="urn:microsoft.com/office/officeart/2005/8/layout/chevron2"/>
    <dgm:cxn modelId="{A890D96F-3810-4869-887C-DEFBA2FB1C64}" type="presOf" srcId="{F9154281-255C-4D8E-B5A7-EFCEFC6CC51E}" destId="{F56B736E-DB50-4888-82BA-84A7599A49D5}" srcOrd="0" destOrd="0"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740FD21B-7718-4A7E-8351-FBE8465E20F7}" type="presOf" srcId="{2598188D-1E40-4F03-93BC-400C26939A76}" destId="{16B6CA9F-190D-4B84-A54C-DFA35B5EFC7F}" srcOrd="0" destOrd="1" presId="urn:microsoft.com/office/officeart/2005/8/layout/chevron2"/>
    <dgm:cxn modelId="{316DECF3-7915-4301-8F7D-F8284BB8EF70}" srcId="{CC214645-443F-4EA5-B605-CACE39F25428}" destId="{38CC9FD5-1C80-4ACC-8C60-347497C7B5B2}" srcOrd="1" destOrd="0" parTransId="{61020213-0395-4051-8EBE-A69F99B5D3CF}" sibTransId="{AE2481E3-AA23-4CA2-A357-5D744D6595AC}"/>
    <dgm:cxn modelId="{3244424D-E5C8-4F95-8878-CD2570E89A9C}" srcId="{F9154281-255C-4D8E-B5A7-EFCEFC6CC51E}" destId="{900AD8F5-E6EE-4312-8773-2FCA9B046211}" srcOrd="0" destOrd="0" parTransId="{A263DBD4-98C2-41B6-B731-F12035C78E2E}" sibTransId="{B085BEAF-271A-4C99-BA69-500242369E5C}"/>
    <dgm:cxn modelId="{50169E43-4A8A-4F86-8D5C-8F7C32018470}" type="presParOf" srcId="{255F3F10-A148-4414-9302-4D615D3B0462}" destId="{14CB4EA2-8031-4C74-ACF9-919244A4B3BC}" srcOrd="0" destOrd="0" presId="urn:microsoft.com/office/officeart/2005/8/layout/chevron2"/>
    <dgm:cxn modelId="{48F826F8-5308-46A6-863D-ABE9B6393AD5}" type="presParOf" srcId="{14CB4EA2-8031-4C74-ACF9-919244A4B3BC}" destId="{603636BE-C6D6-4D23-AC1F-B3C028FAD1A9}" srcOrd="0" destOrd="0" presId="urn:microsoft.com/office/officeart/2005/8/layout/chevron2"/>
    <dgm:cxn modelId="{4F2C0061-5FF8-4607-A433-1C3F1E9DAD68}" type="presParOf" srcId="{14CB4EA2-8031-4C74-ACF9-919244A4B3BC}" destId="{16B6CA9F-190D-4B84-A54C-DFA35B5EFC7F}" srcOrd="1" destOrd="0" presId="urn:microsoft.com/office/officeart/2005/8/layout/chevron2"/>
    <dgm:cxn modelId="{52839A3F-DB54-4EA2-B162-99E78B200F8F}" type="presParOf" srcId="{255F3F10-A148-4414-9302-4D615D3B0462}" destId="{EBED9A2A-8121-4B7A-9106-FEBC44589A53}" srcOrd="1" destOrd="0" presId="urn:microsoft.com/office/officeart/2005/8/layout/chevron2"/>
    <dgm:cxn modelId="{A95DC006-31D0-4CA0-AC59-08D6F94BD2DE}" type="presParOf" srcId="{255F3F10-A148-4414-9302-4D615D3B0462}" destId="{01421BE7-ACD5-4CE7-B9B0-FFF38519C7F7}" srcOrd="2" destOrd="0" presId="urn:microsoft.com/office/officeart/2005/8/layout/chevron2"/>
    <dgm:cxn modelId="{67903ECA-EFDD-442B-82D0-FEFA5F82519D}" type="presParOf" srcId="{01421BE7-ACD5-4CE7-B9B0-FFF38519C7F7}" destId="{ADD4B9CB-50A2-4F21-8681-E748ECD76EDF}" srcOrd="0" destOrd="0" presId="urn:microsoft.com/office/officeart/2005/8/layout/chevron2"/>
    <dgm:cxn modelId="{E2DC6B93-7258-4F96-9B26-D8804146FE68}" type="presParOf" srcId="{01421BE7-ACD5-4CE7-B9B0-FFF38519C7F7}" destId="{6A7A0FF8-8631-44B7-A66F-BC11E5283850}" srcOrd="1" destOrd="0" presId="urn:microsoft.com/office/officeart/2005/8/layout/chevron2"/>
    <dgm:cxn modelId="{3A281589-1137-4F03-B142-1F3790CC3DFB}" type="presParOf" srcId="{255F3F10-A148-4414-9302-4D615D3B0462}" destId="{939629BF-6AD8-4731-B1AF-8F51C74B451E}" srcOrd="3" destOrd="0" presId="urn:microsoft.com/office/officeart/2005/8/layout/chevron2"/>
    <dgm:cxn modelId="{6F5E8C25-7260-475F-9D92-CB1A5BC2C114}" type="presParOf" srcId="{255F3F10-A148-4414-9302-4D615D3B0462}" destId="{F8740507-25AF-4923-B957-82443EF88CF0}" srcOrd="4" destOrd="0" presId="urn:microsoft.com/office/officeart/2005/8/layout/chevron2"/>
    <dgm:cxn modelId="{17FED4DE-BAA9-4954-8842-65006A8246FA}" type="presParOf" srcId="{F8740507-25AF-4923-B957-82443EF88CF0}" destId="{F56B736E-DB50-4888-82BA-84A7599A49D5}" srcOrd="0" destOrd="0" presId="urn:microsoft.com/office/officeart/2005/8/layout/chevron2"/>
    <dgm:cxn modelId="{69983D77-CF45-4116-8F32-56015293A129}"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a:t>Continuous Trading</a:t>
          </a:r>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a:t>9am – 4pm</a:t>
          </a:r>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400" b="1" dirty="0">
              <a:solidFill>
                <a:srgbClr val="0070C0"/>
              </a:solidFill>
            </a:rPr>
            <a:t>Pre-trade portion: </a:t>
          </a:r>
          <a:r>
            <a:rPr lang="en-US" sz="1400" dirty="0"/>
            <a:t>execute </a:t>
          </a:r>
          <a:r>
            <a:rPr lang="en-US" sz="1400" b="1" dirty="0">
              <a:solidFill>
                <a:srgbClr val="0070C0"/>
              </a:solidFill>
            </a:rPr>
            <a:t>20%</a:t>
          </a:r>
          <a:r>
            <a:rPr lang="en-US" sz="1400" dirty="0"/>
            <a:t> of the order</a:t>
          </a:r>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a:t>Closing Auction</a:t>
          </a:r>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a:t>4pm – 4.10pm</a:t>
          </a:r>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400" b="1" dirty="0">
              <a:solidFill>
                <a:srgbClr val="0070C0"/>
              </a:solidFill>
            </a:rPr>
            <a:t>On-close portion</a:t>
          </a:r>
          <a:r>
            <a:rPr lang="en-US" sz="1400" dirty="0"/>
            <a:t>: execution </a:t>
          </a:r>
          <a:r>
            <a:rPr lang="en-US" sz="1400" b="1" dirty="0">
              <a:solidFill>
                <a:srgbClr val="0070C0"/>
              </a:solidFill>
            </a:rPr>
            <a:t>80%</a:t>
          </a:r>
          <a:r>
            <a:rPr lang="en-US" sz="1400" dirty="0"/>
            <a:t> of the order</a:t>
          </a: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a:t>Closing </a:t>
          </a:r>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400" dirty="0"/>
            <a:t>The overall executed price is 548.6 x 0.2 + 550 x 0.8 = 549.72</a:t>
          </a:r>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F36FD751-A374-4DBD-B603-38630FD84CAB}">
      <dgm:prSet phldrT="[Text]" custT="1"/>
      <dgm:spPr/>
      <dgm:t>
        <a:bodyPr/>
        <a:lstStyle/>
        <a:p>
          <a:r>
            <a:rPr lang="en-US" sz="1400" dirty="0"/>
            <a:t>Buy the remaining HK$2.24B (2.8B x 0.8) of </a:t>
          </a:r>
          <a:r>
            <a:rPr lang="en-US" sz="1400" dirty="0" err="1"/>
            <a:t>Tencent</a:t>
          </a:r>
          <a:r>
            <a:rPr lang="en-US" sz="1400" dirty="0"/>
            <a:t> in closing auction</a:t>
          </a:r>
        </a:p>
      </dgm:t>
    </dgm:pt>
    <dgm:pt modelId="{B4E9B863-165F-4B8C-BF03-1B3A7A33E943}" type="parTrans" cxnId="{853E6390-6704-4BDA-894A-C5C4B46D3255}">
      <dgm:prSet/>
      <dgm:spPr/>
      <dgm:t>
        <a:bodyPr/>
        <a:lstStyle/>
        <a:p>
          <a:endParaRPr lang="en-US"/>
        </a:p>
      </dgm:t>
    </dgm:pt>
    <dgm:pt modelId="{B92A3618-9B06-4323-B83B-3D9E92D2A8D0}" type="sibTrans" cxnId="{853E6390-6704-4BDA-894A-C5C4B46D3255}">
      <dgm:prSet/>
      <dgm:spPr/>
      <dgm:t>
        <a:bodyPr/>
        <a:lstStyle/>
        <a:p>
          <a:endParaRPr lang="en-US"/>
        </a:p>
      </dgm:t>
    </dgm:pt>
    <dgm:pt modelId="{80A44884-B2E4-410A-917A-A6BD61325A95}">
      <dgm:prSet phldrT="[Text]" custT="1"/>
      <dgm:spPr/>
      <dgm:t>
        <a:bodyPr/>
        <a:lstStyle/>
        <a:p>
          <a:r>
            <a:rPr lang="en-US" sz="1400" dirty="0"/>
            <a:t>Buy HK$560M (2.8B x 0.2) of </a:t>
          </a:r>
          <a:r>
            <a:rPr lang="en-US" sz="1400" dirty="0" err="1"/>
            <a:t>Tencent</a:t>
          </a:r>
          <a:r>
            <a:rPr lang="en-US" sz="1400" dirty="0"/>
            <a:t> from </a:t>
          </a:r>
          <a:r>
            <a:rPr lang="en-US" sz="1400" b="1" u="sng" dirty="0">
              <a:solidFill>
                <a:srgbClr val="0070C0"/>
              </a:solidFill>
            </a:rPr>
            <a:t>3pm to 4pm</a:t>
          </a:r>
        </a:p>
      </dgm:t>
    </dgm:pt>
    <dgm:pt modelId="{8501B9F5-D488-4377-AB54-0F688A6C1792}" type="parTrans" cxnId="{C39C2E28-178E-4ECB-B25B-00D4B83B03B5}">
      <dgm:prSet/>
      <dgm:spPr/>
      <dgm:t>
        <a:bodyPr/>
        <a:lstStyle/>
        <a:p>
          <a:endParaRPr lang="en-US"/>
        </a:p>
      </dgm:t>
    </dgm:pt>
    <dgm:pt modelId="{2E6A0DCB-FAD2-4664-930A-85D2546C3555}" type="sibTrans" cxnId="{C39C2E28-178E-4ECB-B25B-00D4B83B03B5}">
      <dgm:prSet/>
      <dgm:spPr/>
      <dgm:t>
        <a:bodyPr/>
        <a:lstStyle/>
        <a:p>
          <a:endParaRPr lang="en-US"/>
        </a:p>
      </dgm:t>
    </dgm:pt>
    <dgm:pt modelId="{F9B1FFF3-E303-4695-8C89-0881E61C71E4}">
      <dgm:prSet phldrT="[Text]" custT="1"/>
      <dgm:spPr/>
      <dgm:t>
        <a:bodyPr/>
        <a:lstStyle/>
        <a:p>
          <a:r>
            <a:rPr lang="en-US" sz="1400" dirty="0"/>
            <a:t>Average executed price is $548.6 </a:t>
          </a:r>
        </a:p>
      </dgm:t>
    </dgm:pt>
    <dgm:pt modelId="{0C4A892F-97D4-44DF-BD5D-599E6156B420}" type="parTrans" cxnId="{E1962DAF-B7A9-4E84-9894-5000CDDBF46F}">
      <dgm:prSet/>
      <dgm:spPr/>
      <dgm:t>
        <a:bodyPr/>
        <a:lstStyle/>
        <a:p>
          <a:endParaRPr lang="en-US"/>
        </a:p>
      </dgm:t>
    </dgm:pt>
    <dgm:pt modelId="{4393EDD1-939F-4A16-9F14-5D2E581D6FC8}" type="sibTrans" cxnId="{E1962DAF-B7A9-4E84-9894-5000CDDBF46F}">
      <dgm:prSet/>
      <dgm:spPr/>
      <dgm:t>
        <a:bodyPr/>
        <a:lstStyle/>
        <a:p>
          <a:endParaRPr lang="en-US"/>
        </a:p>
      </dgm:t>
    </dgm:pt>
    <dgm:pt modelId="{7B5F13F2-6B46-4B37-99EF-D7D049699EDE}">
      <dgm:prSet phldrT="[Text]" custT="1"/>
      <dgm:spPr/>
      <dgm:t>
        <a:bodyPr/>
        <a:lstStyle/>
        <a:p>
          <a:r>
            <a:rPr lang="en-US" sz="1400" dirty="0"/>
            <a:t>Closing price is $550</a:t>
          </a:r>
        </a:p>
      </dgm:t>
    </dgm:pt>
    <dgm:pt modelId="{5BE4B3CA-319C-4B13-8366-AF214908BA1B}" type="parTrans" cxnId="{DA80AC7C-8E0E-4B3F-80C7-262E90F829DF}">
      <dgm:prSet/>
      <dgm:spPr/>
      <dgm:t>
        <a:bodyPr/>
        <a:lstStyle/>
        <a:p>
          <a:endParaRPr lang="en-US"/>
        </a:p>
      </dgm:t>
    </dgm:pt>
    <dgm:pt modelId="{3AF6A18C-6D23-46A1-9BF9-FA1C3E6F8E78}" type="sibTrans" cxnId="{DA80AC7C-8E0E-4B3F-80C7-262E90F829DF}">
      <dgm:prSet/>
      <dgm:spPr/>
      <dgm:t>
        <a:bodyPr/>
        <a:lstStyle/>
        <a:p>
          <a:endParaRPr lang="en-US"/>
        </a:p>
      </dgm:t>
    </dgm:pt>
    <dgm:pt modelId="{2E7A4C59-674B-49D8-A9B1-3D7D513FA6A5}">
      <dgm:prSet phldrT="[Text]" custT="1"/>
      <dgm:spPr/>
      <dgm:t>
        <a:bodyPr/>
        <a:lstStyle/>
        <a:p>
          <a:r>
            <a:rPr lang="en-US" sz="1400" dirty="0"/>
            <a:t>549.72 is better than the closing price of 550 by 0.28 (0.05%)</a:t>
          </a:r>
        </a:p>
      </dgm:t>
    </dgm:pt>
    <dgm:pt modelId="{9BC082CB-534A-4C81-9DC2-FBEB77DD572B}" type="parTrans" cxnId="{145897FD-E4F1-4A74-A590-04FD4DDBF785}">
      <dgm:prSet/>
      <dgm:spPr/>
      <dgm:t>
        <a:bodyPr/>
        <a:lstStyle/>
        <a:p>
          <a:endParaRPr lang="en-US"/>
        </a:p>
      </dgm:t>
    </dgm:pt>
    <dgm:pt modelId="{A3C303C9-2F38-47CF-A744-2E9CF917B69D}" type="sibTrans" cxnId="{145897FD-E4F1-4A74-A590-04FD4DDBF785}">
      <dgm:prSet/>
      <dgm:spPr/>
      <dgm:t>
        <a:bodyPr/>
        <a:lstStyle/>
        <a:p>
          <a:endParaRPr lang="en-US"/>
        </a:p>
      </dgm:t>
    </dgm:pt>
    <dgm:pt modelId="{7A44CD53-655E-421D-BAAD-8997EC1B63F2}">
      <dgm:prSet phldrT="[Text]" custT="1"/>
      <dgm:spPr/>
      <dgm:t>
        <a:bodyPr/>
        <a:lstStyle/>
        <a:p>
          <a:r>
            <a:rPr lang="en-US" sz="1400" dirty="0"/>
            <a:t>This earns 0.05% x 2.8B = </a:t>
          </a:r>
          <a:r>
            <a:rPr lang="en-US" sz="1400" b="1" u="sng" dirty="0">
              <a:solidFill>
                <a:srgbClr val="0070C0"/>
              </a:solidFill>
            </a:rPr>
            <a:t>$1.425M</a:t>
          </a:r>
        </a:p>
      </dgm:t>
    </dgm:pt>
    <dgm:pt modelId="{B3A1F085-B305-4EE6-B50F-531BFDBB0C0C}" type="parTrans" cxnId="{640ABF27-D0FB-47D9-85C0-BAFBC56C6656}">
      <dgm:prSet/>
      <dgm:spPr/>
      <dgm:t>
        <a:bodyPr/>
        <a:lstStyle/>
        <a:p>
          <a:endParaRPr lang="en-US"/>
        </a:p>
      </dgm:t>
    </dgm:pt>
    <dgm:pt modelId="{4FAC4460-B81C-4E53-A604-9D17E8DAD6D1}" type="sibTrans" cxnId="{640ABF27-D0FB-47D9-85C0-BAFBC56C6656}">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ScaleY="126599"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4982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7986FD4F-AC50-419E-9717-547DCFDF8854}" type="presOf" srcId="{29DAD371-3D77-4A80-B009-B2A8182DC77E}" destId="{16B6CA9F-190D-4B84-A54C-DFA35B5EFC7F}" srcOrd="0" destOrd="0" presId="urn:microsoft.com/office/officeart/2005/8/layout/chevron2"/>
    <dgm:cxn modelId="{C39C2E28-178E-4ECB-B25B-00D4B83B03B5}" srcId="{29DAD371-3D77-4A80-B009-B2A8182DC77E}" destId="{80A44884-B2E4-410A-917A-A6BD61325A95}" srcOrd="1" destOrd="0" parTransId="{8501B9F5-D488-4377-AB54-0F688A6C1792}" sibTransId="{2E6A0DCB-FAD2-4664-930A-85D2546C3555}"/>
    <dgm:cxn modelId="{A514D827-EC4A-48E6-81F0-E58DDDAA42FB}" type="presOf" srcId="{2E7A4C59-674B-49D8-A9B1-3D7D513FA6A5}" destId="{320A2523-2723-4357-AB27-501B1CA61E5A}" srcOrd="0" destOrd="1" presId="urn:microsoft.com/office/officeart/2005/8/layout/chevron2"/>
    <dgm:cxn modelId="{E1962DAF-B7A9-4E84-9894-5000CDDBF46F}" srcId="{29DAD371-3D77-4A80-B009-B2A8182DC77E}" destId="{F9B1FFF3-E303-4695-8C89-0881E61C71E4}" srcOrd="2" destOrd="0" parTransId="{0C4A892F-97D4-44DF-BD5D-599E6156B420}" sibTransId="{4393EDD1-939F-4A16-9F14-5D2E581D6FC8}"/>
    <dgm:cxn modelId="{505B73A7-6545-4DD6-B38E-DF0284AB24D7}" srcId="{CC214645-443F-4EA5-B605-CACE39F25428}" destId="{9EDE9FC8-D565-4B9B-9090-489571158814}" srcOrd="0" destOrd="0" parTransId="{2D25F017-A151-496F-8434-F74182F2567C}" sibTransId="{EE7F9A17-CEEC-4198-962D-2BA6D5610984}"/>
    <dgm:cxn modelId="{7F44AF9A-C46D-4D41-BDB6-072E0805E684}" type="presOf" srcId="{7A44CD53-655E-421D-BAAD-8997EC1B63F2}" destId="{320A2523-2723-4357-AB27-501B1CA61E5A}" srcOrd="0" destOrd="2" presId="urn:microsoft.com/office/officeart/2005/8/layout/chevron2"/>
    <dgm:cxn modelId="{EFA4CA77-7976-4DD6-9902-562DA8E84D9E}" type="presOf" srcId="{CC214645-443F-4EA5-B605-CACE39F25428}" destId="{6A7A0FF8-8631-44B7-A66F-BC11E5283850}" srcOrd="0" destOrd="0" presId="urn:microsoft.com/office/officeart/2005/8/layout/chevron2"/>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DA80AC7C-8E0E-4B3F-80C7-262E90F829DF}" srcId="{CC214645-443F-4EA5-B605-CACE39F25428}" destId="{7B5F13F2-6B46-4B37-99EF-D7D049699EDE}" srcOrd="2" destOrd="0" parTransId="{5BE4B3CA-319C-4B13-8366-AF214908BA1B}" sibTransId="{3AF6A18C-6D23-46A1-9BF9-FA1C3E6F8E78}"/>
    <dgm:cxn modelId="{AE8931DE-7FF7-41D0-8D22-ED5B2C2033F9}" srcId="{614A67F1-CA88-427F-8936-4A4B14026BF1}" destId="{F2B15B1D-B4E4-4130-826B-F360B9DA818B}" srcOrd="1" destOrd="0" parTransId="{FB6D7466-3BDE-4386-A918-0125203F8D9D}" sibTransId="{A8588598-E57F-4D15-8798-89CCBE845375}"/>
    <dgm:cxn modelId="{3225BDA9-F99B-4309-9385-13FE365E66C1}" type="presOf" srcId="{BF022705-1F17-4D1A-A1F2-1DCD5E29436E}" destId="{603636BE-C6D6-4D23-AC1F-B3C028FAD1A9}" srcOrd="0" destOrd="0" presId="urn:microsoft.com/office/officeart/2005/8/layout/chevron2"/>
    <dgm:cxn modelId="{145897FD-E4F1-4A74-A590-04FD4DDBF785}" srcId="{F9154281-255C-4D8E-B5A7-EFCEFC6CC51E}" destId="{2E7A4C59-674B-49D8-A9B1-3D7D513FA6A5}" srcOrd="1" destOrd="0" parTransId="{9BC082CB-534A-4C81-9DC2-FBEB77DD572B}" sibTransId="{A3C303C9-2F38-47CF-A744-2E9CF917B69D}"/>
    <dgm:cxn modelId="{640ABF27-D0FB-47D9-85C0-BAFBC56C6656}" srcId="{F9154281-255C-4D8E-B5A7-EFCEFC6CC51E}" destId="{7A44CD53-655E-421D-BAAD-8997EC1B63F2}" srcOrd="2" destOrd="0" parTransId="{B3A1F085-B305-4EE6-B50F-531BFDBB0C0C}" sibTransId="{4FAC4460-B81C-4E53-A604-9D17E8DAD6D1}"/>
    <dgm:cxn modelId="{68909D72-0563-4568-BB99-D752715B12CF}" type="presOf" srcId="{900AD8F5-E6EE-4312-8773-2FCA9B046211}" destId="{320A2523-2723-4357-AB27-501B1CA61E5A}" srcOrd="0" destOrd="0" presId="urn:microsoft.com/office/officeart/2005/8/layout/chevron2"/>
    <dgm:cxn modelId="{48337415-4584-4D41-96B9-12B98A7B7AF4}" type="presOf" srcId="{7B5F13F2-6B46-4B37-99EF-D7D049699EDE}" destId="{6A7A0FF8-8631-44B7-A66F-BC11E5283850}" srcOrd="0" destOrd="3" presId="urn:microsoft.com/office/officeart/2005/8/layout/chevron2"/>
    <dgm:cxn modelId="{93B796CC-9EB3-407D-B8CF-7504E437DA36}" type="presOf" srcId="{F9B1FFF3-E303-4695-8C89-0881E61C71E4}" destId="{16B6CA9F-190D-4B84-A54C-DFA35B5EFC7F}" srcOrd="0" destOrd="3"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FF8AD381-B143-494E-A463-E376F4EBE739}" type="presOf" srcId="{F36FD751-A374-4DBD-B603-38630FD84CAB}" destId="{6A7A0FF8-8631-44B7-A66F-BC11E5283850}" srcOrd="0" destOrd="2"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A917DBDD-0E74-4775-9437-284E125A3DF9}" type="presOf" srcId="{9EDE9FC8-D565-4B9B-9090-489571158814}" destId="{6A7A0FF8-8631-44B7-A66F-BC11E5283850}" srcOrd="0" destOrd="1" presId="urn:microsoft.com/office/officeart/2005/8/layout/chevron2"/>
    <dgm:cxn modelId="{779F3540-DF83-4BAD-8F7E-DA43758DDAB7}" type="presOf" srcId="{F2B15B1D-B4E4-4130-826B-F360B9DA818B}" destId="{ADD4B9CB-50A2-4F21-8681-E748ECD76EDF}" srcOrd="0" destOrd="0" presId="urn:microsoft.com/office/officeart/2005/8/layout/chevron2"/>
    <dgm:cxn modelId="{04ADBBD8-D4A5-47DE-AE11-5E2CAE5CB769}" srcId="{29DAD371-3D77-4A80-B009-B2A8182DC77E}" destId="{2598188D-1E40-4F03-93BC-400C26939A76}" srcOrd="0" destOrd="0" parTransId="{06460C9B-6EFD-4F0A-AD9E-31A47C098F2E}" sibTransId="{63EF5CC5-1234-4D97-815B-6EDD64FBD56D}"/>
    <dgm:cxn modelId="{F63B3339-6AD3-411C-8E9B-115138B62B57}" type="presOf" srcId="{80A44884-B2E4-410A-917A-A6BD61325A95}" destId="{16B6CA9F-190D-4B84-A54C-DFA35B5EFC7F}" srcOrd="0" destOrd="2" presId="urn:microsoft.com/office/officeart/2005/8/layout/chevron2"/>
    <dgm:cxn modelId="{3244424D-E5C8-4F95-8878-CD2570E89A9C}" srcId="{F9154281-255C-4D8E-B5A7-EFCEFC6CC51E}" destId="{900AD8F5-E6EE-4312-8773-2FCA9B046211}" srcOrd="0" destOrd="0" parTransId="{A263DBD4-98C2-41B6-B731-F12035C78E2E}" sibTransId="{B085BEAF-271A-4C99-BA69-500242369E5C}"/>
    <dgm:cxn modelId="{853E6390-6704-4BDA-894A-C5C4B46D3255}" srcId="{CC214645-443F-4EA5-B605-CACE39F25428}" destId="{F36FD751-A374-4DBD-B603-38630FD84CAB}" srcOrd="1" destOrd="0" parTransId="{B4E9B863-165F-4B8C-BF03-1B3A7A33E943}" sibTransId="{B92A3618-9B06-4323-B83B-3D9E92D2A8D0}"/>
    <dgm:cxn modelId="{D7828CB5-EDC2-4378-8250-5ACBE7906DD2}" type="presOf" srcId="{614A67F1-CA88-427F-8936-4A4B14026BF1}" destId="{255F3F10-A148-4414-9302-4D615D3B0462}" srcOrd="0" destOrd="0" presId="urn:microsoft.com/office/officeart/2005/8/layout/chevron2"/>
    <dgm:cxn modelId="{CA4E3649-7DC9-49D8-95FD-06F7F7049F2E}" type="presOf" srcId="{2598188D-1E40-4F03-93BC-400C26939A76}" destId="{16B6CA9F-190D-4B84-A54C-DFA35B5EFC7F}" srcOrd="0" destOrd="1" presId="urn:microsoft.com/office/officeart/2005/8/layout/chevron2"/>
    <dgm:cxn modelId="{A34C03B7-2448-4780-A8E9-51473D22EACA}" type="presOf" srcId="{F9154281-255C-4D8E-B5A7-EFCEFC6CC51E}" destId="{F56B736E-DB50-4888-82BA-84A7599A49D5}" srcOrd="0" destOrd="0" presId="urn:microsoft.com/office/officeart/2005/8/layout/chevron2"/>
    <dgm:cxn modelId="{CD14B955-1702-4FB8-98C3-AA0C3F78C108}" type="presParOf" srcId="{255F3F10-A148-4414-9302-4D615D3B0462}" destId="{14CB4EA2-8031-4C74-ACF9-919244A4B3BC}" srcOrd="0" destOrd="0" presId="urn:microsoft.com/office/officeart/2005/8/layout/chevron2"/>
    <dgm:cxn modelId="{1B2905E5-4BC3-4B11-9B18-5580738FA5D0}" type="presParOf" srcId="{14CB4EA2-8031-4C74-ACF9-919244A4B3BC}" destId="{603636BE-C6D6-4D23-AC1F-B3C028FAD1A9}" srcOrd="0" destOrd="0" presId="urn:microsoft.com/office/officeart/2005/8/layout/chevron2"/>
    <dgm:cxn modelId="{D9C0E640-584A-48E7-BE6E-9705A868C01D}" type="presParOf" srcId="{14CB4EA2-8031-4C74-ACF9-919244A4B3BC}" destId="{16B6CA9F-190D-4B84-A54C-DFA35B5EFC7F}" srcOrd="1" destOrd="0" presId="urn:microsoft.com/office/officeart/2005/8/layout/chevron2"/>
    <dgm:cxn modelId="{2350C89B-EF97-4E2F-9A55-E7A011ADAEF8}" type="presParOf" srcId="{255F3F10-A148-4414-9302-4D615D3B0462}" destId="{EBED9A2A-8121-4B7A-9106-FEBC44589A53}" srcOrd="1" destOrd="0" presId="urn:microsoft.com/office/officeart/2005/8/layout/chevron2"/>
    <dgm:cxn modelId="{02EEAAF3-6D69-4639-B14A-E83ED5E99DC7}" type="presParOf" srcId="{255F3F10-A148-4414-9302-4D615D3B0462}" destId="{01421BE7-ACD5-4CE7-B9B0-FFF38519C7F7}" srcOrd="2" destOrd="0" presId="urn:microsoft.com/office/officeart/2005/8/layout/chevron2"/>
    <dgm:cxn modelId="{3FB937C4-D82F-4EB6-B173-756A1B4D5509}" type="presParOf" srcId="{01421BE7-ACD5-4CE7-B9B0-FFF38519C7F7}" destId="{ADD4B9CB-50A2-4F21-8681-E748ECD76EDF}" srcOrd="0" destOrd="0" presId="urn:microsoft.com/office/officeart/2005/8/layout/chevron2"/>
    <dgm:cxn modelId="{AD018A57-4613-4DEA-A49F-A6CDA058C9F6}" type="presParOf" srcId="{01421BE7-ACD5-4CE7-B9B0-FFF38519C7F7}" destId="{6A7A0FF8-8631-44B7-A66F-BC11E5283850}" srcOrd="1" destOrd="0" presId="urn:microsoft.com/office/officeart/2005/8/layout/chevron2"/>
    <dgm:cxn modelId="{8ADC0292-AA9C-467F-BF76-5084873B9792}" type="presParOf" srcId="{255F3F10-A148-4414-9302-4D615D3B0462}" destId="{939629BF-6AD8-4731-B1AF-8F51C74B451E}" srcOrd="3" destOrd="0" presId="urn:microsoft.com/office/officeart/2005/8/layout/chevron2"/>
    <dgm:cxn modelId="{B2D897D5-AB53-4FBB-9877-96A319CBB749}" type="presParOf" srcId="{255F3F10-A148-4414-9302-4D615D3B0462}" destId="{F8740507-25AF-4923-B957-82443EF88CF0}" srcOrd="4" destOrd="0" presId="urn:microsoft.com/office/officeart/2005/8/layout/chevron2"/>
    <dgm:cxn modelId="{AA210CA0-4496-463A-8ABA-5205874C0841}" type="presParOf" srcId="{F8740507-25AF-4923-B957-82443EF88CF0}" destId="{F56B736E-DB50-4888-82BA-84A7599A49D5}" srcOrd="0" destOrd="0" presId="urn:microsoft.com/office/officeart/2005/8/layout/chevron2"/>
    <dgm:cxn modelId="{3B749E9C-9D43-4A1B-ACF5-C9FDD34EA49F}"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89936" y="197034"/>
          <a:ext cx="1266241" cy="886369"/>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Continuous Trading</a:t>
          </a:r>
        </a:p>
      </dsp:txBody>
      <dsp:txXfrm rot="-5400000">
        <a:off x="1" y="450283"/>
        <a:ext cx="886369" cy="379872"/>
      </dsp:txXfrm>
    </dsp:sp>
    <dsp:sp modelId="{16B6CA9F-190D-4B84-A54C-DFA35B5EFC7F}">
      <dsp:nvSpPr>
        <dsp:cNvPr id="0" name=""/>
        <dsp:cNvSpPr/>
      </dsp:nvSpPr>
      <dsp:spPr>
        <a:xfrm rot="5400000">
          <a:off x="2803964" y="-1910496"/>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9am – 4pm</a:t>
          </a:r>
        </a:p>
        <a:p>
          <a:pPr marL="342900" lvl="2" indent="-171450" algn="l" defTabSz="711200">
            <a:lnSpc>
              <a:spcPct val="90000"/>
            </a:lnSpc>
            <a:spcBef>
              <a:spcPct val="0"/>
            </a:spcBef>
            <a:spcAft>
              <a:spcPct val="15000"/>
            </a:spcAft>
            <a:buChar char="••"/>
          </a:pPr>
          <a:r>
            <a:rPr lang="en-US" sz="1600" kern="1200" dirty="0"/>
            <a:t>Do nothing</a:t>
          </a:r>
        </a:p>
      </dsp:txBody>
      <dsp:txXfrm rot="-5400000">
        <a:off x="886369" y="47277"/>
        <a:ext cx="4618068" cy="742700"/>
      </dsp:txXfrm>
    </dsp:sp>
    <dsp:sp modelId="{ADD4B9CB-50A2-4F21-8681-E748ECD76EDF}">
      <dsp:nvSpPr>
        <dsp:cNvPr id="0" name=""/>
        <dsp:cNvSpPr/>
      </dsp:nvSpPr>
      <dsp:spPr>
        <a:xfrm rot="5400000">
          <a:off x="-189936" y="1378663"/>
          <a:ext cx="1266241" cy="886369"/>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Auction</a:t>
          </a:r>
        </a:p>
      </dsp:txBody>
      <dsp:txXfrm rot="-5400000">
        <a:off x="1" y="1631912"/>
        <a:ext cx="886369" cy="379872"/>
      </dsp:txXfrm>
    </dsp:sp>
    <dsp:sp modelId="{6A7A0FF8-8631-44B7-A66F-BC11E5283850}">
      <dsp:nvSpPr>
        <dsp:cNvPr id="0" name=""/>
        <dsp:cNvSpPr/>
      </dsp:nvSpPr>
      <dsp:spPr>
        <a:xfrm rot="5400000">
          <a:off x="2696777" y="-728867"/>
          <a:ext cx="1037430"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4pm – 4.10pm</a:t>
          </a:r>
        </a:p>
        <a:p>
          <a:pPr marL="342900" lvl="2" indent="-171450" algn="l" defTabSz="711200">
            <a:lnSpc>
              <a:spcPct val="90000"/>
            </a:lnSpc>
            <a:spcBef>
              <a:spcPct val="0"/>
            </a:spcBef>
            <a:spcAft>
              <a:spcPct val="15000"/>
            </a:spcAft>
            <a:buChar char="••"/>
          </a:pPr>
          <a:r>
            <a:rPr lang="en-US" sz="1600" kern="1200" dirty="0"/>
            <a:t>Buy all the 2.8 billion </a:t>
          </a:r>
          <a:r>
            <a:rPr lang="en-US" sz="1600" kern="1200" dirty="0" err="1"/>
            <a:t>Tencent</a:t>
          </a:r>
          <a:r>
            <a:rPr lang="en-US" sz="1600" b="1" kern="1200" dirty="0" err="1">
              <a:solidFill>
                <a:srgbClr val="0070C0"/>
              </a:solidFill>
            </a:rPr>
            <a:t>@Market</a:t>
          </a:r>
          <a:endParaRPr lang="en-US" sz="1600" b="1" kern="1200" dirty="0">
            <a:solidFill>
              <a:srgbClr val="0070C0"/>
            </a:solidFill>
          </a:endParaRPr>
        </a:p>
        <a:p>
          <a:pPr marL="342900" lvl="2" indent="-171450" algn="l" defTabSz="711200">
            <a:lnSpc>
              <a:spcPct val="90000"/>
            </a:lnSpc>
            <a:spcBef>
              <a:spcPct val="0"/>
            </a:spcBef>
            <a:spcAft>
              <a:spcPct val="15000"/>
            </a:spcAft>
            <a:buChar char="••"/>
          </a:pPr>
          <a:r>
            <a:rPr lang="en-US" sz="1600" kern="1200" dirty="0"/>
            <a:t>Closing price is $550</a:t>
          </a:r>
        </a:p>
        <a:p>
          <a:pPr marL="342900" lvl="2" indent="-171450" algn="l" defTabSz="711200">
            <a:lnSpc>
              <a:spcPct val="90000"/>
            </a:lnSpc>
            <a:spcBef>
              <a:spcPct val="0"/>
            </a:spcBef>
            <a:spcAft>
              <a:spcPct val="15000"/>
            </a:spcAft>
            <a:buChar char="••"/>
          </a:pPr>
          <a:endParaRPr lang="en-US" sz="1600" kern="1200" dirty="0"/>
        </a:p>
      </dsp:txBody>
      <dsp:txXfrm rot="-5400000">
        <a:off x="886370" y="1132183"/>
        <a:ext cx="4607603" cy="936144"/>
      </dsp:txXfrm>
    </dsp:sp>
    <dsp:sp modelId="{F56B736E-DB50-4888-82BA-84A7599A49D5}">
      <dsp:nvSpPr>
        <dsp:cNvPr id="0" name=""/>
        <dsp:cNvSpPr/>
      </dsp:nvSpPr>
      <dsp:spPr>
        <a:xfrm rot="5400000">
          <a:off x="-189936" y="2453105"/>
          <a:ext cx="1266241" cy="886369"/>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t>
          </a:r>
        </a:p>
      </dsp:txBody>
      <dsp:txXfrm rot="-5400000">
        <a:off x="1" y="2706354"/>
        <a:ext cx="886369" cy="379872"/>
      </dsp:txXfrm>
    </dsp:sp>
    <dsp:sp modelId="{320A2523-2723-4357-AB27-501B1CA61E5A}">
      <dsp:nvSpPr>
        <dsp:cNvPr id="0" name=""/>
        <dsp:cNvSpPr/>
      </dsp:nvSpPr>
      <dsp:spPr>
        <a:xfrm rot="5400000">
          <a:off x="2803964" y="380447"/>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All execute at the Closing Price $550</a:t>
          </a:r>
          <a:br>
            <a:rPr lang="en-US" sz="1600" kern="1200" dirty="0"/>
          </a:br>
          <a:r>
            <a:rPr lang="en-US" sz="1600" kern="1200" dirty="0"/>
            <a:t>(meet the objective)</a:t>
          </a:r>
        </a:p>
      </dsp:txBody>
      <dsp:txXfrm rot="-5400000">
        <a:off x="886369" y="2338220"/>
        <a:ext cx="4618068" cy="74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92812" y="308480"/>
          <a:ext cx="1285417" cy="899792"/>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Continuous Trading</a:t>
          </a:r>
        </a:p>
      </dsp:txBody>
      <dsp:txXfrm rot="-5400000">
        <a:off x="1" y="565563"/>
        <a:ext cx="899792" cy="385625"/>
      </dsp:txXfrm>
    </dsp:sp>
    <dsp:sp modelId="{16B6CA9F-190D-4B84-A54C-DFA35B5EFC7F}">
      <dsp:nvSpPr>
        <dsp:cNvPr id="0" name=""/>
        <dsp:cNvSpPr/>
      </dsp:nvSpPr>
      <dsp:spPr>
        <a:xfrm rot="5400000">
          <a:off x="3845451" y="-2941111"/>
          <a:ext cx="105776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9am – 4pm</a:t>
          </a:r>
        </a:p>
        <a:p>
          <a:pPr marL="228600" lvl="2" indent="-114300" algn="l" defTabSz="622300">
            <a:lnSpc>
              <a:spcPct val="90000"/>
            </a:lnSpc>
            <a:spcBef>
              <a:spcPct val="0"/>
            </a:spcBef>
            <a:spcAft>
              <a:spcPct val="15000"/>
            </a:spcAft>
            <a:buChar char="••"/>
          </a:pPr>
          <a:r>
            <a:rPr lang="en-US" sz="1400" b="1" kern="1200" dirty="0">
              <a:solidFill>
                <a:srgbClr val="0070C0"/>
              </a:solidFill>
            </a:rPr>
            <a:t>Pre-trade portion: </a:t>
          </a:r>
          <a:r>
            <a:rPr lang="en-US" sz="1400" kern="1200" dirty="0"/>
            <a:t>execute </a:t>
          </a:r>
          <a:r>
            <a:rPr lang="en-US" sz="1400" b="1" kern="1200" dirty="0">
              <a:solidFill>
                <a:srgbClr val="0070C0"/>
              </a:solidFill>
            </a:rPr>
            <a:t>20%</a:t>
          </a:r>
          <a:r>
            <a:rPr lang="en-US" sz="1400" kern="1200" dirty="0"/>
            <a:t> of the order</a:t>
          </a:r>
        </a:p>
        <a:p>
          <a:pPr marL="228600" lvl="2" indent="-114300" algn="l" defTabSz="622300">
            <a:lnSpc>
              <a:spcPct val="90000"/>
            </a:lnSpc>
            <a:spcBef>
              <a:spcPct val="0"/>
            </a:spcBef>
            <a:spcAft>
              <a:spcPct val="15000"/>
            </a:spcAft>
            <a:buChar char="••"/>
          </a:pPr>
          <a:r>
            <a:rPr lang="en-US" sz="1400" kern="1200" dirty="0"/>
            <a:t>Buy HK$560M (2.8B x 0.2) of </a:t>
          </a:r>
          <a:r>
            <a:rPr lang="en-US" sz="1400" kern="1200" dirty="0" err="1"/>
            <a:t>Tencent</a:t>
          </a:r>
          <a:r>
            <a:rPr lang="en-US" sz="1400" kern="1200" dirty="0"/>
            <a:t> from </a:t>
          </a:r>
          <a:r>
            <a:rPr lang="en-US" sz="1400" b="1" u="sng" kern="1200" dirty="0">
              <a:solidFill>
                <a:srgbClr val="0070C0"/>
              </a:solidFill>
            </a:rPr>
            <a:t>3pm to 4pm</a:t>
          </a:r>
        </a:p>
        <a:p>
          <a:pPr marL="228600" lvl="2" indent="-114300" algn="l" defTabSz="622300">
            <a:lnSpc>
              <a:spcPct val="90000"/>
            </a:lnSpc>
            <a:spcBef>
              <a:spcPct val="0"/>
            </a:spcBef>
            <a:spcAft>
              <a:spcPct val="15000"/>
            </a:spcAft>
            <a:buChar char="••"/>
          </a:pPr>
          <a:r>
            <a:rPr lang="en-US" sz="1400" kern="1200" dirty="0"/>
            <a:t>Average executed price is $548.6 </a:t>
          </a:r>
        </a:p>
      </dsp:txBody>
      <dsp:txXfrm rot="-5400000">
        <a:off x="899792" y="56184"/>
        <a:ext cx="6897443" cy="954489"/>
      </dsp:txXfrm>
    </dsp:sp>
    <dsp:sp modelId="{ADD4B9CB-50A2-4F21-8681-E748ECD76EDF}">
      <dsp:nvSpPr>
        <dsp:cNvPr id="0" name=""/>
        <dsp:cNvSpPr/>
      </dsp:nvSpPr>
      <dsp:spPr>
        <a:xfrm rot="5400000">
          <a:off x="-192812" y="1622011"/>
          <a:ext cx="1285417" cy="899792"/>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Auction</a:t>
          </a:r>
        </a:p>
      </dsp:txBody>
      <dsp:txXfrm rot="-5400000">
        <a:off x="1" y="1879094"/>
        <a:ext cx="899792" cy="385625"/>
      </dsp:txXfrm>
    </dsp:sp>
    <dsp:sp modelId="{6A7A0FF8-8631-44B7-A66F-BC11E5283850}">
      <dsp:nvSpPr>
        <dsp:cNvPr id="0" name=""/>
        <dsp:cNvSpPr/>
      </dsp:nvSpPr>
      <dsp:spPr>
        <a:xfrm rot="5400000">
          <a:off x="3748417" y="-1627580"/>
          <a:ext cx="1251828"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4pm – 4.10pm</a:t>
          </a:r>
        </a:p>
        <a:p>
          <a:pPr marL="228600" lvl="2" indent="-114300" algn="l" defTabSz="622300">
            <a:lnSpc>
              <a:spcPct val="90000"/>
            </a:lnSpc>
            <a:spcBef>
              <a:spcPct val="0"/>
            </a:spcBef>
            <a:spcAft>
              <a:spcPct val="15000"/>
            </a:spcAft>
            <a:buChar char="••"/>
          </a:pPr>
          <a:r>
            <a:rPr lang="en-US" sz="1400" b="1" kern="1200" dirty="0">
              <a:solidFill>
                <a:srgbClr val="0070C0"/>
              </a:solidFill>
            </a:rPr>
            <a:t>On-close portion</a:t>
          </a:r>
          <a:r>
            <a:rPr lang="en-US" sz="1400" kern="1200" dirty="0"/>
            <a:t>: execution </a:t>
          </a:r>
          <a:r>
            <a:rPr lang="en-US" sz="1400" b="1" kern="1200" dirty="0">
              <a:solidFill>
                <a:srgbClr val="0070C0"/>
              </a:solidFill>
            </a:rPr>
            <a:t>80%</a:t>
          </a:r>
          <a:r>
            <a:rPr lang="en-US" sz="1400" kern="1200" dirty="0"/>
            <a:t> of the order</a:t>
          </a:r>
        </a:p>
        <a:p>
          <a:pPr marL="228600" lvl="2" indent="-114300" algn="l" defTabSz="622300">
            <a:lnSpc>
              <a:spcPct val="90000"/>
            </a:lnSpc>
            <a:spcBef>
              <a:spcPct val="0"/>
            </a:spcBef>
            <a:spcAft>
              <a:spcPct val="15000"/>
            </a:spcAft>
            <a:buChar char="••"/>
          </a:pPr>
          <a:r>
            <a:rPr lang="en-US" sz="1400" kern="1200" dirty="0"/>
            <a:t>Buy the remaining HK$2.24B (2.8B x 0.8) of </a:t>
          </a:r>
          <a:r>
            <a:rPr lang="en-US" sz="1400" kern="1200" dirty="0" err="1"/>
            <a:t>Tencent</a:t>
          </a:r>
          <a:r>
            <a:rPr lang="en-US" sz="1400" kern="1200" dirty="0"/>
            <a:t> in closing auction</a:t>
          </a:r>
        </a:p>
        <a:p>
          <a:pPr marL="228600" lvl="2" indent="-114300" algn="l" defTabSz="622300">
            <a:lnSpc>
              <a:spcPct val="90000"/>
            </a:lnSpc>
            <a:spcBef>
              <a:spcPct val="0"/>
            </a:spcBef>
            <a:spcAft>
              <a:spcPct val="15000"/>
            </a:spcAft>
            <a:buChar char="••"/>
          </a:pPr>
          <a:r>
            <a:rPr lang="en-US" sz="1400" kern="1200" dirty="0"/>
            <a:t>Closing price is $550</a:t>
          </a:r>
        </a:p>
      </dsp:txBody>
      <dsp:txXfrm rot="-5400000">
        <a:off x="899792" y="1282154"/>
        <a:ext cx="6887970" cy="1129610"/>
      </dsp:txXfrm>
    </dsp:sp>
    <dsp:sp modelId="{F56B736E-DB50-4888-82BA-84A7599A49D5}">
      <dsp:nvSpPr>
        <dsp:cNvPr id="0" name=""/>
        <dsp:cNvSpPr/>
      </dsp:nvSpPr>
      <dsp:spPr>
        <a:xfrm rot="5400000">
          <a:off x="-192812" y="2727388"/>
          <a:ext cx="1285417" cy="899792"/>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t>
          </a:r>
        </a:p>
      </dsp:txBody>
      <dsp:txXfrm rot="-5400000">
        <a:off x="1" y="2984471"/>
        <a:ext cx="899792" cy="385625"/>
      </dsp:txXfrm>
    </dsp:sp>
    <dsp:sp modelId="{320A2523-2723-4357-AB27-501B1CA61E5A}">
      <dsp:nvSpPr>
        <dsp:cNvPr id="0" name=""/>
        <dsp:cNvSpPr/>
      </dsp:nvSpPr>
      <dsp:spPr>
        <a:xfrm rot="5400000">
          <a:off x="3956571" y="-486802"/>
          <a:ext cx="83552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overall executed price is 548.6 x 0.2 + 550 x 0.8 = 549.72</a:t>
          </a:r>
        </a:p>
        <a:p>
          <a:pPr marL="114300" lvl="1" indent="-114300" algn="l" defTabSz="622300">
            <a:lnSpc>
              <a:spcPct val="90000"/>
            </a:lnSpc>
            <a:spcBef>
              <a:spcPct val="0"/>
            </a:spcBef>
            <a:spcAft>
              <a:spcPct val="15000"/>
            </a:spcAft>
            <a:buChar char="••"/>
          </a:pPr>
          <a:r>
            <a:rPr lang="en-US" sz="1400" kern="1200" dirty="0"/>
            <a:t>549.72 is better than the closing price of 550 by 0.28 (0.05%)</a:t>
          </a:r>
        </a:p>
        <a:p>
          <a:pPr marL="114300" lvl="1" indent="-114300" algn="l" defTabSz="622300">
            <a:lnSpc>
              <a:spcPct val="90000"/>
            </a:lnSpc>
            <a:spcBef>
              <a:spcPct val="0"/>
            </a:spcBef>
            <a:spcAft>
              <a:spcPct val="15000"/>
            </a:spcAft>
            <a:buChar char="••"/>
          </a:pPr>
          <a:r>
            <a:rPr lang="en-US" sz="1400" kern="1200" dirty="0"/>
            <a:t>This earns 0.05% x 2.8B = </a:t>
          </a:r>
          <a:r>
            <a:rPr lang="en-US" sz="1400" b="1" u="sng" kern="1200" dirty="0">
              <a:solidFill>
                <a:srgbClr val="0070C0"/>
              </a:solidFill>
            </a:rPr>
            <a:t>$1.425M</a:t>
          </a:r>
        </a:p>
      </dsp:txBody>
      <dsp:txXfrm rot="-5400000">
        <a:off x="899793" y="2610763"/>
        <a:ext cx="6908292" cy="7539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68</a:t>
            </a:fld>
            <a:endParaRPr lang="en-US"/>
          </a:p>
        </p:txBody>
      </p:sp>
    </p:spTree>
    <p:extLst>
      <p:ext uri="{BB962C8B-B14F-4D97-AF65-F5344CB8AC3E}">
        <p14:creationId xmlns:p14="http://schemas.microsoft.com/office/powerpoint/2010/main" val="4195533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69</a:t>
            </a:fld>
            <a:endParaRPr lang="en-US"/>
          </a:p>
        </p:txBody>
      </p:sp>
    </p:spTree>
    <p:extLst>
      <p:ext uri="{BB962C8B-B14F-4D97-AF65-F5344CB8AC3E}">
        <p14:creationId xmlns:p14="http://schemas.microsoft.com/office/powerpoint/2010/main" val="265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78</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84</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85</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96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121</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122</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148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149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150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151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152</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153</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154</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Web site</a:t>
            </a:r>
          </a:p>
        </p:txBody>
      </p:sp>
      <p:sp>
        <p:nvSpPr>
          <p:cNvPr id="4" name="Slide Number Placeholder 3"/>
          <p:cNvSpPr>
            <a:spLocks noGrp="1"/>
          </p:cNvSpPr>
          <p:nvPr>
            <p:ph type="sldNum" sz="quarter" idx="10"/>
          </p:nvPr>
        </p:nvSpPr>
        <p:spPr/>
        <p:txBody>
          <a:bodyPr/>
          <a:lstStyle/>
          <a:p>
            <a:fld id="{CFC947A3-E2F4-9B43-B61C-6E4B48751614}" type="slidenum">
              <a:rPr lang="en-US" smtClean="0"/>
              <a:pPr/>
              <a:t>156</a:t>
            </a:fld>
            <a:endParaRPr lang="en-US"/>
          </a:p>
        </p:txBody>
      </p:sp>
    </p:spTree>
    <p:extLst>
      <p:ext uri="{BB962C8B-B14F-4D97-AF65-F5344CB8AC3E}">
        <p14:creationId xmlns:p14="http://schemas.microsoft.com/office/powerpoint/2010/main" val="15004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34</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One change: remove the explicit Dark Pool Algo from the UI (in fact, use </a:t>
            </a:r>
            <a:r>
              <a:rPr lang="en-US" sz="1200" dirty="0" err="1"/>
              <a:t>params</a:t>
            </a:r>
            <a:r>
              <a:rPr lang="en-US" sz="1200" dirty="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45</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67</a:t>
            </a:fld>
            <a:endParaRPr lang="en-US"/>
          </a:p>
        </p:txBody>
      </p:sp>
    </p:spTree>
    <p:extLst>
      <p:ext uri="{BB962C8B-B14F-4D97-AF65-F5344CB8AC3E}">
        <p14:creationId xmlns:p14="http://schemas.microsoft.com/office/powerpoint/2010/main" val="4260936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StocksCorrelation.ipynb" TargetMode="External"/><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0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www.hkex.com.hk/Services/Trading/Securities/Overview/Regulated-Short-Selling?sc_lang=en" TargetMode="External"/><Relationship Id="rId2" Type="http://schemas.openxmlformats.org/officeDocument/2006/relationships/hyperlink" Target="https://www.hkex.com.hk/Services/Trading/Securities/Securities-Lists/Designated-Securities-Eligible-for-Short-Selling?sc_lang=en" TargetMode="Externa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3.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velvetech.com/blog/fpga-in-high-frequency-trading/" TargetMode="External"/><Relationship Id="rId5" Type="http://schemas.openxmlformats.org/officeDocument/2006/relationships/hyperlink" Target="https://arstechnica.com/information-technology/2016/11/private-microwave-networks-financial-hft/"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hyperlink" Target="https://www.financemagnates.com/institutional-forex/execution/renaissance-technologies-aims-hft-using-atomic-clock/"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towardsdatascience.com/cryptocurrency-arbitrage-how-to-profit-from-it-e2d7bf805fde" TargetMode="External"/><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www.thestandard.com.hk/breaking-news/section/4/185669/Hong-Kong-crypto-exchange-Coinsuper-allegedly-frozen,-users-unable-to-withdraw-funds%C2%A0" TargetMode="Externa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1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jpeg"/><Relationship Id="rId4" Type="http://schemas.openxmlformats.org/officeDocument/2006/relationships/image" Target="../media/image114.jpe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www.cyanspring.co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hyperlink" Target="https://drive.google.com/file/d/0B7EZ3G7XBcRJTlBiSnZHMWtqZlk/view?usp=sharing" TargetMode="External"/><Relationship Id="rId4" Type="http://schemas.openxmlformats.org/officeDocument/2006/relationships/hyperlink" Target="https://github.com/kenwkliu/ideas/blob/master/code/strategy.zip"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ken-liu-76b11575/" TargetMode="External"/><Relationship Id="rId3" Type="http://schemas.openxmlformats.org/officeDocument/2006/relationships/image" Target="../media/image7.jpeg"/><Relationship Id="rId7" Type="http://schemas.openxmlformats.org/officeDocument/2006/relationships/hyperlink" Target="mailto:wkliu_x@yahoo.com"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 Id="rId5" Type="http://schemas.openxmlformats.org/officeDocument/2006/relationships/image" Target="../media/image47.gif"/><Relationship Id="rId4" Type="http://schemas.openxmlformats.org/officeDocument/2006/relationships/image" Target="../media/image46.gif"/></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mailto:9.6@20,00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mailto:9.8@50,000" TargetMode="External"/><Relationship Id="rId4" Type="http://schemas.openxmlformats.org/officeDocument/2006/relationships/hyperlink" Target="mailto:9.7@50,000"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www.spglobal.com/spdji/en/research-insights/spiva/#us"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www.hsi.com.hk/eng" TargetMode="External"/><Relationship Id="rId2" Type="http://schemas.openxmlformats.org/officeDocument/2006/relationships/hyperlink" Target="https://www.trahk.com.hk/eng/Fund/DownloadMonthlyHoldingFiles" TargetMode="External"/><Relationship Id="rId1" Type="http://schemas.openxmlformats.org/officeDocument/2006/relationships/slideLayout" Target="../slideLayouts/slideLayout7.xml"/><Relationship Id="rId4" Type="http://schemas.openxmlformats.org/officeDocument/2006/relationships/hyperlink" Target="https://www.hsi.com.hk/static/uploads/contents/en/products/is_update.xlsx"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www.hkex.com.hk/-/media/HKEX-Market/Services/Trading/Securities/Overview/Trading-Mechanism/Trading-Mechanism-of-CAS-in-the-Securities-Market.pdf?la=en"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sfc.hk/edistributionWeb/gateway/EN/news-and-announcements/news/doc?refNo=13PR51" TargetMode="External"/><Relationship Id="rId4" Type="http://schemas.openxmlformats.org/officeDocument/2006/relationships/image" Target="../media/image72.jpeg"/></Relationships>
</file>

<file path=ppt/slides/_rels/slide8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t>Big Data, AI, Machine Learning, Investment and Algo Trading</a:t>
            </a:r>
            <a:endParaRPr lang="en-US" dirty="0"/>
          </a:p>
        </p:txBody>
      </p:sp>
      <p:sp>
        <p:nvSpPr>
          <p:cNvPr id="2051" name="Rectangle 3"/>
          <p:cNvSpPr>
            <a:spLocks noGrp="1" noChangeArrowheads="1"/>
          </p:cNvSpPr>
          <p:nvPr>
            <p:ph type="subTitle" idx="1"/>
          </p:nvPr>
        </p:nvSpPr>
        <p:spPr/>
        <p:txBody>
          <a:bodyPr/>
          <a:lstStyle/>
          <a:p>
            <a:r>
              <a:rPr lang="en-US"/>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sp>
        <p:nvSpPr>
          <p:cNvPr id="7" name="Content Placeholder 1"/>
          <p:cNvSpPr txBox="1">
            <a:spLocks/>
          </p:cNvSpPr>
          <p:nvPr/>
        </p:nvSpPr>
        <p:spPr>
          <a:xfrm>
            <a:off x="395536" y="1772816"/>
            <a:ext cx="7560840" cy="446447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Prop Trading: </a:t>
            </a:r>
            <a:r>
              <a:rPr lang="en-US" sz="2000" dirty="0"/>
              <a:t>3 tech guys startup (</a:t>
            </a:r>
            <a:r>
              <a:rPr lang="en-US" sz="2000" b="1" dirty="0">
                <a:solidFill>
                  <a:srgbClr val="0070C0"/>
                </a:solidFill>
              </a:rPr>
              <a:t>full-time</a:t>
            </a:r>
            <a:r>
              <a:rPr lang="en-US" sz="2000" dirty="0"/>
              <a:t>)</a:t>
            </a:r>
            <a:r>
              <a:rPr lang="en-US" sz="2000" b="1" dirty="0"/>
              <a:t/>
            </a:r>
            <a:br>
              <a:rPr lang="en-US" sz="2000" b="1" dirty="0"/>
            </a:br>
            <a:endParaRPr lang="en-US" sz="2000" b="1" dirty="0"/>
          </a:p>
          <a:p>
            <a:pPr>
              <a:buFont typeface="Arial" panose="020B0604020202020204" pitchFamily="34" charset="0"/>
              <a:buChar char="•"/>
            </a:pPr>
            <a:r>
              <a:rPr lang="en-US" sz="2000" b="1" dirty="0"/>
              <a:t>Funding: </a:t>
            </a:r>
            <a:r>
              <a:rPr lang="en-US" sz="2000" dirty="0"/>
              <a:t>Our own </a:t>
            </a:r>
            <a:r>
              <a:rPr lang="en-US" sz="2000" b="1" dirty="0">
                <a:solidFill>
                  <a:srgbClr val="0070C0"/>
                </a:solidFill>
              </a:rPr>
              <a:t>$HK100,000</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Hong Kong</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Systems</a:t>
            </a:r>
            <a:r>
              <a:rPr lang="en-US" sz="2000" dirty="0"/>
              <a:t>: Fully </a:t>
            </a:r>
            <a:r>
              <a:rPr lang="en-US" sz="2000" b="1" dirty="0">
                <a:solidFill>
                  <a:srgbClr val="0070C0"/>
                </a:solidFill>
              </a:rPr>
              <a:t>automated</a:t>
            </a:r>
            <a:r>
              <a:rPr lang="en-US" sz="2000" dirty="0"/>
              <a:t> trading systems. </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Strategies: </a:t>
            </a:r>
            <a:r>
              <a:rPr lang="en-US" sz="2000" b="1" dirty="0">
                <a:solidFill>
                  <a:srgbClr val="0070C0"/>
                </a:solidFill>
              </a:rPr>
              <a:t>technical analysis</a:t>
            </a:r>
            <a:endParaRPr lang="en-US" sz="2000" dirty="0"/>
          </a:p>
          <a:p>
            <a:pPr>
              <a:buFont typeface="Arial" panose="020B0604020202020204" pitchFamily="34" charset="0"/>
              <a:buChar char="•"/>
            </a:pPr>
            <a:endParaRPr lang="en-US" sz="2000" dirty="0"/>
          </a:p>
          <a:p>
            <a:pPr>
              <a:buFont typeface="Arial" panose="020B0604020202020204" pitchFamily="34" charset="0"/>
              <a:buChar char="•"/>
            </a:pPr>
            <a:r>
              <a:rPr lang="en-US" sz="2000" b="1" dirty="0"/>
              <a:t>Trading Horizon</a:t>
            </a:r>
            <a:r>
              <a:rPr lang="en-US" sz="2000" dirty="0"/>
              <a:t>: </a:t>
            </a:r>
            <a:r>
              <a:rPr lang="en-US" sz="2000" b="1" dirty="0">
                <a:solidFill>
                  <a:srgbClr val="0070C0"/>
                </a:solidFill>
              </a:rPr>
              <a:t>Day Trading</a:t>
            </a:r>
          </a:p>
          <a:p>
            <a:pPr>
              <a:buFont typeface="Arial" panose="020B0604020202020204" pitchFamily="34" charset="0"/>
              <a:buChar char="•"/>
            </a:pPr>
            <a:endParaRPr lang="en-US" sz="2000" b="1" dirty="0">
              <a:solidFill>
                <a:srgbClr val="0070C0"/>
              </a:solidFill>
            </a:endParaRPr>
          </a:p>
          <a:p>
            <a:pPr marL="0" indent="0"/>
            <a:endParaRPr lang="en-US" sz="2000" dirty="0"/>
          </a:p>
        </p:txBody>
      </p:sp>
    </p:spTree>
    <p:extLst>
      <p:ext uri="{BB962C8B-B14F-4D97-AF65-F5344CB8AC3E}">
        <p14:creationId xmlns:p14="http://schemas.microsoft.com/office/powerpoint/2010/main" val="28331332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Money Neutral</a:t>
            </a:r>
          </a:p>
          <a:p>
            <a:pPr marL="285750" indent="-285750">
              <a:buFont typeface="Arial" panose="020B0604020202020204" pitchFamily="34" charset="0"/>
              <a:buChar char="•"/>
            </a:pPr>
            <a:r>
              <a:rPr lang="en-US" sz="1600" b="1" dirty="0">
                <a:solidFill>
                  <a:srgbClr val="0070C0"/>
                </a:solidFill>
              </a:rPr>
              <a:t>Zero upfront capital</a:t>
            </a:r>
            <a:r>
              <a:rPr lang="en-US" sz="1600" b="1" dirty="0"/>
              <a:t> (theoretically)</a:t>
            </a:r>
            <a:r>
              <a:rPr lang="en-US" sz="1600" dirty="0"/>
              <a:t>: Buy and (Short) Sell two different stocks with </a:t>
            </a:r>
            <a:r>
              <a:rPr lang="en-US" sz="1600" b="1" dirty="0">
                <a:solidFill>
                  <a:srgbClr val="0070C0"/>
                </a:solidFill>
              </a:rPr>
              <a:t>equal amount</a:t>
            </a:r>
            <a:r>
              <a:rPr lang="en-US" sz="1600" dirty="0"/>
              <a:t> at the same time (i.e. the proceeds from the stock sale covers the cost of stock purchase)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Leverage</a:t>
            </a:r>
            <a:r>
              <a:rPr lang="en-US" sz="1600" dirty="0"/>
              <a:t>: The cost is the short borrowing interest rate which is substantially less than the exposed values from the Long/Short opening positions</a:t>
            </a:r>
          </a:p>
          <a:p>
            <a:pPr marL="285750"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b="1" dirty="0">
                <a:solidFill>
                  <a:srgbClr val="0070C0"/>
                </a:solidFill>
              </a:rPr>
              <a:t>Scalable</a:t>
            </a:r>
            <a:r>
              <a:rPr lang="en-US" sz="1600" dirty="0"/>
              <a:t>: simultaneously buy/sell multiple pairs to form a Long/Short portfolios</a:t>
            </a:r>
            <a:endParaRPr lang="en-US" sz="2700" dirty="0"/>
          </a:p>
          <a:p>
            <a:pPr marL="285750" indent="-285750">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aphicFrame>
        <p:nvGraphicFramePr>
          <p:cNvPr id="3" name="Table 2"/>
          <p:cNvGraphicFramePr>
            <a:graphicFrameLocks noGrp="1"/>
          </p:cNvGraphicFramePr>
          <p:nvPr>
            <p:extLst>
              <p:ext uri="{D42A27DB-BD31-4B8C-83A1-F6EECF244321}">
                <p14:modId xmlns:p14="http://schemas.microsoft.com/office/powerpoint/2010/main" val="232951736"/>
              </p:ext>
            </p:extLst>
          </p:nvPr>
        </p:nvGraphicFramePr>
        <p:xfrm>
          <a:off x="1259632" y="4293096"/>
          <a:ext cx="6480720" cy="1844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432720">
                  <a:extLst>
                    <a:ext uri="{9D8B030D-6E8A-4147-A177-3AD203B41FA5}">
                      <a16:colId xmlns:a16="http://schemas.microsoft.com/office/drawing/2014/main" val="20001"/>
                    </a:ext>
                  </a:extLst>
                </a:gridCol>
              </a:tblGrid>
              <a:tr h="370840">
                <a:tc>
                  <a:txBody>
                    <a:bodyPr/>
                    <a:lstStyle/>
                    <a:p>
                      <a:r>
                        <a:rPr lang="en-US" sz="1600" dirty="0"/>
                        <a:t>(Long) Buy </a:t>
                      </a:r>
                      <a:r>
                        <a:rPr lang="en-US" sz="1600" dirty="0" err="1"/>
                        <a:t>Tencent</a:t>
                      </a:r>
                      <a:endParaRPr lang="en-US" sz="1600" dirty="0"/>
                    </a:p>
                  </a:txBody>
                  <a:tcPr/>
                </a:tc>
                <a:tc>
                  <a:txBody>
                    <a:bodyPr/>
                    <a:lstStyle/>
                    <a:p>
                      <a:r>
                        <a:rPr lang="en-US" sz="1600" dirty="0"/>
                        <a:t>(Short) Sell Alibaba</a:t>
                      </a:r>
                    </a:p>
                  </a:txBody>
                  <a:tcPr/>
                </a:tc>
                <a:extLst>
                  <a:ext uri="{0D108BD9-81ED-4DB2-BD59-A6C34878D82A}">
                    <a16:rowId xmlns:a16="http://schemas.microsoft.com/office/drawing/2014/main" val="10000"/>
                  </a:ext>
                </a:extLst>
              </a:tr>
              <a:tr h="370840">
                <a:tc>
                  <a:txBody>
                    <a:bodyPr/>
                    <a:lstStyle/>
                    <a:p>
                      <a:r>
                        <a:rPr lang="en-US" sz="1600" dirty="0"/>
                        <a:t>Pay $10,000</a:t>
                      </a:r>
                    </a:p>
                  </a:txBody>
                  <a:tcPr/>
                </a:tc>
                <a:tc>
                  <a:txBody>
                    <a:bodyPr/>
                    <a:lstStyle/>
                    <a:p>
                      <a:r>
                        <a:rPr lang="en-US" sz="1600" dirty="0"/>
                        <a:t>Receive $10,000 </a:t>
                      </a:r>
                    </a:p>
                  </a:txBody>
                  <a:tcPr/>
                </a:tc>
                <a:extLst>
                  <a:ext uri="{0D108BD9-81ED-4DB2-BD59-A6C34878D82A}">
                    <a16:rowId xmlns:a16="http://schemas.microsoft.com/office/drawing/2014/main" val="10001"/>
                  </a:ext>
                </a:extLst>
              </a:tr>
              <a:tr h="370840">
                <a:tc>
                  <a:txBody>
                    <a:bodyPr/>
                    <a:lstStyle/>
                    <a:p>
                      <a:endParaRPr lang="en-US" sz="1600" dirty="0"/>
                    </a:p>
                  </a:txBody>
                  <a:tcPr/>
                </a:tc>
                <a:tc>
                  <a:txBody>
                    <a:bodyPr/>
                    <a:lstStyle/>
                    <a:p>
                      <a:r>
                        <a:rPr lang="en-US" sz="1600" dirty="0"/>
                        <a:t>Pay</a:t>
                      </a:r>
                      <a:r>
                        <a:rPr lang="en-US" sz="1600" baseline="0" dirty="0"/>
                        <a:t> short borrowing interest</a:t>
                      </a:r>
                      <a:endParaRPr lang="en-US" sz="1600" dirty="0"/>
                    </a:p>
                  </a:txBody>
                  <a:tcPr/>
                </a:tc>
                <a:extLst>
                  <a:ext uri="{0D108BD9-81ED-4DB2-BD59-A6C34878D82A}">
                    <a16:rowId xmlns:a16="http://schemas.microsoft.com/office/drawing/2014/main" val="10002"/>
                  </a:ext>
                </a:extLst>
              </a:tr>
              <a:tr h="370840">
                <a:tc gridSpan="2">
                  <a:txBody>
                    <a:bodyPr/>
                    <a:lstStyle/>
                    <a:p>
                      <a:r>
                        <a:rPr lang="en-US" sz="1400" b="1" dirty="0"/>
                        <a:t>Leverage</a:t>
                      </a:r>
                      <a:r>
                        <a:rPr lang="en-US" sz="1400" dirty="0"/>
                        <a:t>: Assume short interest rate at 3%</a:t>
                      </a:r>
                      <a:r>
                        <a:rPr lang="en-US" sz="1400" baseline="0" dirty="0"/>
                        <a:t> annually, the cost of short borrow in 1 year is $300 and this long/short trade create a $20,000 exposure</a:t>
                      </a:r>
                      <a:endParaRPr lang="en-US" sz="1400" dirty="0"/>
                    </a:p>
                  </a:txBody>
                  <a:tcPr/>
                </a:tc>
                <a:tc hMerge="1">
                  <a:txBody>
                    <a:bodyPr/>
                    <a:lstStyle/>
                    <a:p>
                      <a:endParaRPr lang="en-US" sz="16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88346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For a </a:t>
            </a:r>
            <a:r>
              <a:rPr lang="en-US" sz="1600" b="1" dirty="0">
                <a:solidFill>
                  <a:srgbClr val="0070C0"/>
                </a:solidFill>
              </a:rPr>
              <a:t>positive price correlated</a:t>
            </a:r>
            <a:r>
              <a:rPr lang="en-US" sz="1600" dirty="0"/>
              <a:t> or </a:t>
            </a:r>
            <a:r>
              <a:rPr lang="en-US" sz="1600" b="1" dirty="0">
                <a:solidFill>
                  <a:srgbClr val="0070C0"/>
                </a:solidFill>
              </a:rPr>
              <a:t>co-integrated</a:t>
            </a:r>
            <a:r>
              <a:rPr lang="en-US" sz="1600" dirty="0">
                <a:solidFill>
                  <a:srgbClr val="0070C0"/>
                </a:solidFill>
              </a:rPr>
              <a:t> </a:t>
            </a:r>
            <a:r>
              <a:rPr lang="en-US" sz="1600" dirty="0"/>
              <a:t>stock pair: meaning the two stocks often move in the same direction and has a </a:t>
            </a:r>
            <a:r>
              <a:rPr lang="en-US" sz="1600" b="1" dirty="0">
                <a:solidFill>
                  <a:srgbClr val="0070C0"/>
                </a:solidFill>
              </a:rPr>
              <a:t>relatively long-term stable price ratio </a:t>
            </a:r>
            <a:r>
              <a:rPr lang="en-US" sz="1600" dirty="0"/>
              <a:t>(e.g. stocks from same sector that share similar fundamental factors or macro policies)</a:t>
            </a:r>
          </a:p>
          <a:p>
            <a:pPr marL="285750" indent="-285750">
              <a:buFont typeface="Arial" panose="020B0604020202020204" pitchFamily="34" charset="0"/>
              <a:buChar char="•"/>
            </a:pPr>
            <a:r>
              <a:rPr lang="en-US" sz="1600" b="1" dirty="0">
                <a:solidFill>
                  <a:srgbClr val="0070C0"/>
                </a:solidFill>
              </a:rPr>
              <a:t>Assume prices temporarily move away </a:t>
            </a:r>
            <a:r>
              <a:rPr lang="en-US" sz="1600" dirty="0"/>
              <a:t>from the fair value due to behavioral effects like overreaction or liquidity effects (e.g. temporary market impact or supply/demand friction)</a:t>
            </a:r>
          </a:p>
          <a:p>
            <a:pPr marL="285750" indent="-285750">
              <a:buFont typeface="Arial" panose="020B0604020202020204" pitchFamily="34" charset="0"/>
              <a:buChar char="•"/>
            </a:pPr>
            <a:r>
              <a:rPr lang="en-US" sz="1600" dirty="0"/>
              <a:t>As they're price correlated (statistically), assume they will go back to the similar price ratio later (</a:t>
            </a:r>
            <a:r>
              <a:rPr lang="en-US" sz="1600" b="1" dirty="0">
                <a:solidFill>
                  <a:srgbClr val="0070C0"/>
                </a:solidFill>
              </a:rPr>
              <a:t>mean reversion</a:t>
            </a:r>
            <a:r>
              <a:rPr lang="en-US" sz="1600" dirty="0"/>
              <a:t>)</a:t>
            </a:r>
          </a:p>
          <a:p>
            <a:pPr marL="285750" indent="-285750">
              <a:buFont typeface="Arial" panose="020B0604020202020204" pitchFamily="34" charset="0"/>
              <a:buChar char="•"/>
            </a:pPr>
            <a:endParaRPr lang="en-US" sz="1600" dirty="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Tree>
    <p:extLst>
      <p:ext uri="{BB962C8B-B14F-4D97-AF65-F5344CB8AC3E}">
        <p14:creationId xmlns:p14="http://schemas.microsoft.com/office/powerpoint/2010/main" val="34052115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49488" y="5931082"/>
            <a:ext cx="4752528" cy="307777"/>
          </a:xfrm>
          <a:prstGeom prst="rect">
            <a:avLst/>
          </a:prstGeom>
          <a:noFill/>
        </p:spPr>
        <p:txBody>
          <a:bodyPr wrap="square" rtlCol="0">
            <a:spAutoFit/>
          </a:bodyPr>
          <a:lstStyle/>
          <a:p>
            <a:r>
              <a:rPr lang="en-US" sz="1400" dirty="0">
                <a:hlinkClick r:id="rId3"/>
              </a:rPr>
              <a:t>Code Example on finding HK Pair trading opportunities</a:t>
            </a:r>
            <a:endParaRPr lang="en-US" sz="1400" dirty="0"/>
          </a:p>
        </p:txBody>
      </p:sp>
      <p:sp>
        <p:nvSpPr>
          <p:cNvPr id="9" name="Sun 8"/>
          <p:cNvSpPr/>
          <p:nvPr/>
        </p:nvSpPr>
        <p:spPr bwMode="auto">
          <a:xfrm>
            <a:off x="1550525" y="5774837"/>
            <a:ext cx="549309" cy="523220"/>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
        <p:nvSpPr>
          <p:cNvPr id="3" name="TextBox 2"/>
          <p:cNvSpPr txBox="1"/>
          <p:nvPr/>
        </p:nvSpPr>
        <p:spPr>
          <a:xfrm>
            <a:off x="4427984" y="1949931"/>
            <a:ext cx="4032448" cy="830997"/>
          </a:xfrm>
          <a:prstGeom prst="rect">
            <a:avLst/>
          </a:prstGeom>
          <a:noFill/>
        </p:spPr>
        <p:txBody>
          <a:bodyPr wrap="square" rtlCol="0">
            <a:spAutoFit/>
          </a:bodyPr>
          <a:lstStyle/>
          <a:p>
            <a:r>
              <a:rPr lang="en-US" sz="1600" b="1" dirty="0">
                <a:solidFill>
                  <a:srgbClr val="0070C0"/>
                </a:solidFill>
              </a:rPr>
              <a:t>Convergence: unwind</a:t>
            </a:r>
            <a:r>
              <a:rPr lang="en-US" sz="1600" dirty="0"/>
              <a:t> the positions when the price ratio is </a:t>
            </a:r>
            <a:r>
              <a:rPr lang="en-US" sz="1600" b="1" dirty="0">
                <a:solidFill>
                  <a:srgbClr val="0070C0"/>
                </a:solidFill>
              </a:rPr>
              <a:t>back to the historical mean</a:t>
            </a:r>
            <a:endParaRPr lang="en-US" dirty="0"/>
          </a:p>
        </p:txBody>
      </p:sp>
      <p:sp>
        <p:nvSpPr>
          <p:cNvPr id="11" name="TextBox 10"/>
          <p:cNvSpPr txBox="1"/>
          <p:nvPr/>
        </p:nvSpPr>
        <p:spPr>
          <a:xfrm>
            <a:off x="921668" y="1700808"/>
            <a:ext cx="3362300" cy="1569660"/>
          </a:xfrm>
          <a:prstGeom prst="rect">
            <a:avLst/>
          </a:prstGeom>
          <a:noFill/>
        </p:spPr>
        <p:txBody>
          <a:bodyPr wrap="square" rtlCol="0">
            <a:spAutoFit/>
          </a:bodyPr>
          <a:lstStyle/>
          <a:p>
            <a:r>
              <a:rPr lang="en-US" sz="1600" b="1" dirty="0">
                <a:solidFill>
                  <a:srgbClr val="0070C0"/>
                </a:solidFill>
              </a:rPr>
              <a:t>Divergence</a:t>
            </a:r>
            <a:r>
              <a:rPr lang="en-US" sz="1600" dirty="0"/>
              <a:t>: price ratio</a:t>
            </a:r>
            <a:r>
              <a:rPr lang="en-US" sz="1600" b="1" dirty="0">
                <a:solidFill>
                  <a:srgbClr val="0070C0"/>
                </a:solidFill>
              </a:rPr>
              <a:t> deviates </a:t>
            </a:r>
            <a:r>
              <a:rPr lang="en-US" sz="1600" dirty="0"/>
              <a:t>from the statistical mean excessively, open the long/short positions: </a:t>
            </a: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with</a:t>
            </a:r>
            <a:r>
              <a:rPr lang="en-US" sz="1600" b="1" dirty="0">
                <a:solidFill>
                  <a:srgbClr val="0070C0"/>
                </a:solidFill>
              </a:rPr>
              <a:t> equal amount</a:t>
            </a:r>
          </a:p>
        </p:txBody>
      </p:sp>
      <p:sp>
        <p:nvSpPr>
          <p:cNvPr id="4" name="Down Arrow 3"/>
          <p:cNvSpPr/>
          <p:nvPr/>
        </p:nvSpPr>
        <p:spPr bwMode="auto">
          <a:xfrm>
            <a:off x="4481736" y="2852936"/>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Down Arrow 11"/>
          <p:cNvSpPr/>
          <p:nvPr/>
        </p:nvSpPr>
        <p:spPr bwMode="auto">
          <a:xfrm>
            <a:off x="3779912" y="2780928"/>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341449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Other Long/Short Pairs Ideas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Currency</a:t>
            </a:r>
            <a:r>
              <a:rPr lang="en-US" sz="1600" dirty="0">
                <a:solidFill>
                  <a:srgbClr val="0070C0"/>
                </a:solidFill>
              </a:rPr>
              <a:t> </a:t>
            </a:r>
            <a:r>
              <a:rPr lang="en-US" sz="1600" dirty="0"/>
              <a:t>Long/Short Pairs or </a:t>
            </a:r>
            <a:r>
              <a:rPr lang="en-US" sz="1600" b="1" dirty="0">
                <a:solidFill>
                  <a:srgbClr val="0070C0"/>
                </a:solidFill>
              </a:rPr>
              <a:t>Crypto</a:t>
            </a:r>
            <a:r>
              <a:rPr lang="en-US" sz="1600" dirty="0"/>
              <a:t> Currencies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Same Products with different </a:t>
            </a:r>
            <a:r>
              <a:rPr lang="en-US" sz="1600" b="1" dirty="0">
                <a:solidFill>
                  <a:srgbClr val="0070C0"/>
                </a:solidFill>
              </a:rPr>
              <a:t>Trading Venues </a:t>
            </a:r>
            <a:r>
              <a:rPr lang="en-US" sz="1600" dirty="0"/>
              <a:t>(e.g. China-A vs HK-H shares; HK Shares vs ADR)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Derivatives</a:t>
            </a:r>
            <a:r>
              <a:rPr lang="en-US" sz="1600" dirty="0"/>
              <a:t> vs the Underlying or the similar Derivatives (e.g. Options, Warrants)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Stocks with </a:t>
            </a:r>
            <a:r>
              <a:rPr lang="en-US" sz="1600" b="1" dirty="0">
                <a:solidFill>
                  <a:srgbClr val="0070C0"/>
                </a:solidFill>
              </a:rPr>
              <a:t>Events</a:t>
            </a:r>
            <a:r>
              <a:rPr lang="en-US" sz="1600" dirty="0"/>
              <a:t> (e.g. Merger &amp; Acquisition) or </a:t>
            </a:r>
            <a:r>
              <a:rPr lang="en-US" sz="1600" b="1" dirty="0">
                <a:solidFill>
                  <a:srgbClr val="0070C0"/>
                </a:solidFill>
              </a:rPr>
              <a:t>Corp Actions (</a:t>
            </a:r>
            <a:r>
              <a:rPr lang="en-US" sz="1600" dirty="0"/>
              <a:t>e.g. preferred stock converts to common stock</a:t>
            </a:r>
            <a:r>
              <a:rPr lang="en-US" sz="1600" b="1" dirty="0">
                <a:solidFill>
                  <a:srgbClr val="0070C0"/>
                </a:solidFill>
              </a:rPr>
              <a: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Some</a:t>
            </a:r>
            <a:r>
              <a:rPr lang="en-US" sz="1600" dirty="0">
                <a:solidFill>
                  <a:srgbClr val="0070C0"/>
                </a:solidFill>
              </a:rPr>
              <a:t> </a:t>
            </a:r>
            <a:r>
              <a:rPr lang="en-US" sz="1600" b="1" dirty="0">
                <a:solidFill>
                  <a:srgbClr val="0070C0"/>
                </a:solidFill>
              </a:rPr>
              <a:t>Commodities</a:t>
            </a:r>
            <a:r>
              <a:rPr lang="en-US" sz="1600" dirty="0"/>
              <a:t> exhibit natural correlations (e.g. soybeans relative to soy oil)</a:t>
            </a: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Tree>
    <p:extLst>
      <p:ext uri="{BB962C8B-B14F-4D97-AF65-F5344CB8AC3E}">
        <p14:creationId xmlns:p14="http://schemas.microsoft.com/office/powerpoint/2010/main" val="16173749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484784"/>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Switch Trade </a:t>
            </a:r>
            <a:r>
              <a:rPr lang="en-US" altLang="zh-TW" sz="1800" u="sng" dirty="0"/>
              <a:t>(</a:t>
            </a:r>
            <a:r>
              <a:rPr lang="zh-TW" altLang="en-US" sz="1800" u="sng" dirty="0"/>
              <a:t>換馬</a:t>
            </a:r>
            <a:r>
              <a:rPr lang="en-US" altLang="zh-TW" sz="1800" u="sng" dirty="0"/>
              <a:t>) for </a:t>
            </a:r>
            <a:r>
              <a:rPr lang="en-US" altLang="zh-TW" sz="1800" u="sng" dirty="0">
                <a:solidFill>
                  <a:srgbClr val="0070C0"/>
                </a:solidFill>
              </a:rPr>
              <a:t>Long-Only</a:t>
            </a:r>
            <a:r>
              <a:rPr lang="en-US" altLang="zh-TW" sz="1800" u="sng" dirty="0"/>
              <a:t> Fund</a:t>
            </a:r>
          </a:p>
          <a:p>
            <a:pPr marL="285750" indent="-285750">
              <a:buFont typeface="Arial" panose="020B0604020202020204" pitchFamily="34" charset="0"/>
              <a:buChar char="•"/>
            </a:pPr>
            <a:r>
              <a:rPr lang="en-US" sz="1600" b="1" dirty="0">
                <a:solidFill>
                  <a:srgbClr val="0070C0"/>
                </a:solidFill>
              </a:rPr>
              <a:t>Sector neutral </a:t>
            </a:r>
            <a:r>
              <a:rPr lang="en-US" sz="1600" dirty="0"/>
              <a:t>where maintains the same % of sector exposure in the portfolio</a:t>
            </a:r>
          </a:p>
          <a:p>
            <a:pPr marL="285750" indent="-285750">
              <a:buFont typeface="Arial" panose="020B0604020202020204" pitchFamily="34" charset="0"/>
              <a:buChar char="•"/>
            </a:pP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from the same sector with </a:t>
            </a:r>
            <a:r>
              <a:rPr lang="en-US" sz="1600" b="1" dirty="0">
                <a:solidFill>
                  <a:srgbClr val="0070C0"/>
                </a:solidFill>
              </a:rPr>
              <a:t>equal amount</a:t>
            </a:r>
          </a:p>
          <a:p>
            <a:pPr marL="0" indent="0"/>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grpSp>
        <p:nvGrpSpPr>
          <p:cNvPr id="8" name="Group 7"/>
          <p:cNvGrpSpPr/>
          <p:nvPr/>
        </p:nvGrpSpPr>
        <p:grpSpPr>
          <a:xfrm>
            <a:off x="539552" y="2564904"/>
            <a:ext cx="7920880" cy="3744416"/>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Pair Switching Trade</a:t>
            </a:r>
          </a:p>
        </p:txBody>
      </p:sp>
    </p:spTree>
    <p:extLst>
      <p:ext uri="{BB962C8B-B14F-4D97-AF65-F5344CB8AC3E}">
        <p14:creationId xmlns:p14="http://schemas.microsoft.com/office/powerpoint/2010/main" val="25878810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Pair Algo has </a:t>
            </a:r>
            <a:r>
              <a:rPr lang="en-US" sz="1800" b="1" dirty="0">
                <a:solidFill>
                  <a:srgbClr val="0070C0"/>
                </a:solidFill>
              </a:rPr>
              <a:t>two legs </a:t>
            </a:r>
            <a:r>
              <a:rPr lang="en-US" sz="1800" dirty="0"/>
              <a:t>(one buy and one sell with </a:t>
            </a:r>
            <a:r>
              <a:rPr lang="en-US" sz="1800" b="1" dirty="0">
                <a:solidFill>
                  <a:srgbClr val="0070C0"/>
                </a:solidFill>
              </a:rPr>
              <a:t>two different names</a:t>
            </a:r>
            <a:r>
              <a:rPr lang="en-US" sz="1800" dirty="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a:t> progress of two legs and </a:t>
            </a:r>
            <a:r>
              <a:rPr lang="en-US" sz="1800" b="1" dirty="0">
                <a:solidFill>
                  <a:srgbClr val="0070C0"/>
                </a:solidFill>
              </a:rPr>
              <a:t>avoid legging </a:t>
            </a:r>
            <a:r>
              <a:rPr lang="en-US" sz="1800" dirty="0"/>
              <a:t>(that’s one leg is executed faster than the others)</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a:t>
            </a:r>
            <a:r>
              <a:rPr lang="en-US" sz="1800" b="1" dirty="0">
                <a:solidFill>
                  <a:srgbClr val="0070C0"/>
                </a:solidFill>
              </a:rPr>
              <a:t>undervalue/overvalue relation</a:t>
            </a:r>
            <a:r>
              <a:rPr lang="en-US" sz="1800" dirty="0"/>
              <a:t> is expressed as </a:t>
            </a:r>
            <a:r>
              <a:rPr lang="en-US" sz="1800" b="1" dirty="0">
                <a:solidFill>
                  <a:srgbClr val="0070C0"/>
                </a:solidFill>
              </a:rPr>
              <a:t>Buy/Sell &lt;= Price Ratio </a:t>
            </a:r>
            <a:r>
              <a:rPr lang="en-US" sz="1800" dirty="0"/>
              <a:t>and execute only when Buy/Sell these two stocks are within this price ratio</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04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a:buFont typeface="Arial" panose="020B0604020202020204" pitchFamily="34" charset="0"/>
              <a:buChar char="•"/>
            </a:pPr>
            <a:r>
              <a:rPr lang="en-US" sz="1600" dirty="0"/>
              <a:t>When </a:t>
            </a:r>
            <a:r>
              <a:rPr lang="en-US" sz="1600" dirty="0" err="1"/>
              <a:t>Tencent</a:t>
            </a:r>
            <a:r>
              <a:rPr lang="en-US" sz="1600" dirty="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a:t>Switch from </a:t>
            </a:r>
            <a:r>
              <a:rPr lang="en-US" sz="1600" dirty="0" err="1"/>
              <a:t>Tencent</a:t>
            </a:r>
            <a:r>
              <a:rPr lang="en-US" sz="1600" dirty="0"/>
              <a:t> to Alibaba </a:t>
            </a:r>
            <a:r>
              <a:rPr lang="en-US" sz="1600" dirty="0">
                <a:sym typeface="Wingdings" panose="05000000000000000000" pitchFamily="2" charset="2"/>
              </a:rPr>
              <a:t> </a:t>
            </a:r>
            <a:r>
              <a:rPr lang="en-US" sz="1600" dirty="0"/>
              <a:t>Buy Alibaba and Sell </a:t>
            </a:r>
            <a:r>
              <a:rPr lang="en-US" sz="1600" dirty="0" err="1"/>
              <a:t>Tencent</a:t>
            </a:r>
            <a:r>
              <a:rPr lang="en-US" sz="1600" dirty="0"/>
              <a:t> </a:t>
            </a:r>
            <a:r>
              <a:rPr lang="en-US" sz="1600" b="1" dirty="0">
                <a:solidFill>
                  <a:srgbClr val="0070C0"/>
                </a:solidFill>
              </a:rPr>
              <a:t>Buy Alibaba /Sell </a:t>
            </a:r>
            <a:r>
              <a:rPr lang="en-US" sz="1600" b="1" dirty="0" err="1">
                <a:solidFill>
                  <a:srgbClr val="0070C0"/>
                </a:solidFill>
              </a:rPr>
              <a:t>Tencent</a:t>
            </a:r>
            <a:r>
              <a:rPr lang="en-US" sz="1600" b="1" dirty="0">
                <a:solidFill>
                  <a:srgbClr val="0070C0"/>
                </a:solidFill>
              </a:rPr>
              <a:t> &lt;= 0.5 (“Relative” Price Ratio)</a:t>
            </a:r>
            <a:endParaRPr lang="en-US" sz="1600" dirty="0"/>
          </a:p>
          <a:p>
            <a:endParaRPr lang="en-US" sz="1800" dirty="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66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556792"/>
            <a:ext cx="828092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execution happens when the </a:t>
            </a:r>
            <a:r>
              <a:rPr lang="en-US" sz="1600" b="1" dirty="0">
                <a:solidFill>
                  <a:srgbClr val="0070C0"/>
                </a:solidFill>
              </a:rPr>
              <a:t>specified price ratio is met</a:t>
            </a:r>
            <a:r>
              <a:rPr lang="en-US" sz="1600" dirty="0"/>
              <a:t>. It is when the </a:t>
            </a:r>
            <a:r>
              <a:rPr lang="en-US" sz="1600" b="1" dirty="0">
                <a:solidFill>
                  <a:srgbClr val="0070C0"/>
                </a:solidFill>
              </a:rPr>
              <a:t>immediate execution price </a:t>
            </a:r>
            <a:r>
              <a:rPr lang="en-US" sz="1600" dirty="0"/>
              <a:t>(i.e. Buy on Ask and Sell on Bid) is within the ratio</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260116410"/>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extLst>
                    <a:ext uri="{9D8B030D-6E8A-4147-A177-3AD203B41FA5}">
                      <a16:colId xmlns:a16="http://schemas.microsoft.com/office/drawing/2014/main" val="20000"/>
                    </a:ext>
                  </a:extLst>
                </a:gridCol>
                <a:gridCol w="1275255">
                  <a:extLst>
                    <a:ext uri="{9D8B030D-6E8A-4147-A177-3AD203B41FA5}">
                      <a16:colId xmlns:a16="http://schemas.microsoft.com/office/drawing/2014/main" val="20001"/>
                    </a:ext>
                  </a:extLst>
                </a:gridCol>
                <a:gridCol w="1409929">
                  <a:extLst>
                    <a:ext uri="{9D8B030D-6E8A-4147-A177-3AD203B41FA5}">
                      <a16:colId xmlns:a16="http://schemas.microsoft.com/office/drawing/2014/main" val="20002"/>
                    </a:ext>
                  </a:extLst>
                </a:gridCol>
                <a:gridCol w="1140581">
                  <a:extLst>
                    <a:ext uri="{9D8B030D-6E8A-4147-A177-3AD203B41FA5}">
                      <a16:colId xmlns:a16="http://schemas.microsoft.com/office/drawing/2014/main" val="20003"/>
                    </a:ext>
                  </a:extLst>
                </a:gridCol>
                <a:gridCol w="1667731">
                  <a:extLst>
                    <a:ext uri="{9D8B030D-6E8A-4147-A177-3AD203B41FA5}">
                      <a16:colId xmlns:a16="http://schemas.microsoft.com/office/drawing/2014/main" val="20004"/>
                    </a:ext>
                  </a:extLst>
                </a:gridCol>
              </a:tblGrid>
              <a:tr h="370840">
                <a:tc gridSpan="5">
                  <a:txBody>
                    <a:bodyPr/>
                    <a:lstStyle/>
                    <a:p>
                      <a:r>
                        <a:rPr lang="en-US" sz="1400" b="0" dirty="0"/>
                        <a:t>Alibaba price </a:t>
                      </a:r>
                      <a:r>
                        <a:rPr lang="en-US" sz="1400" b="0" kern="1200" baseline="0" dirty="0">
                          <a:solidFill>
                            <a:srgbClr val="FF0000"/>
                          </a:solidFill>
                          <a:latin typeface="+mn-lt"/>
                          <a:ea typeface="+mn-ea"/>
                          <a:cs typeface="+mn-cs"/>
                        </a:rPr>
                        <a:t>down </a:t>
                      </a:r>
                      <a:r>
                        <a:rPr lang="en-US" sz="1400" b="0" baseline="0" dirty="0"/>
                        <a:t>and </a:t>
                      </a:r>
                      <a:r>
                        <a:rPr lang="en-US" sz="1400" b="0" baseline="0" dirty="0" err="1"/>
                        <a:t>Tencent</a:t>
                      </a:r>
                      <a:r>
                        <a:rPr lang="en-US" sz="1400" b="0" baseline="0" dirty="0"/>
                        <a:t> </a:t>
                      </a:r>
                      <a:r>
                        <a:rPr lang="en-US" sz="1400" b="0" kern="1200" baseline="0" dirty="0">
                          <a:solidFill>
                            <a:srgbClr val="FF0000"/>
                          </a:solidFill>
                          <a:latin typeface="+mn-lt"/>
                          <a:ea typeface="+mn-ea"/>
                          <a:cs typeface="+mn-cs"/>
                        </a:rPr>
                        <a:t>up</a:t>
                      </a:r>
                    </a:p>
                    <a:p>
                      <a:r>
                        <a:rPr lang="en-US" sz="1400" b="0" dirty="0"/>
                        <a:t>Buy</a:t>
                      </a:r>
                      <a:r>
                        <a:rPr lang="en-US" sz="1400" b="0" baseline="0" dirty="0"/>
                        <a:t> @ Ask (200) and Sell @ Bid (400.2)</a:t>
                      </a:r>
                    </a:p>
                    <a:p>
                      <a:r>
                        <a:rPr lang="en-US" sz="1400" b="0" baseline="0" dirty="0"/>
                        <a:t>Buy/Sell price ratio  = 200/400.2 = 0.49975 </a:t>
                      </a:r>
                    </a:p>
                    <a:p>
                      <a:r>
                        <a:rPr lang="en-US" sz="1400" b="0" baseline="0" dirty="0"/>
                        <a:t>which is &lt;= 0.5 and </a:t>
                      </a:r>
                      <a:r>
                        <a:rPr lang="en-US" sz="1400" b="0" baseline="0" dirty="0">
                          <a:solidFill>
                            <a:srgbClr val="FF0000"/>
                          </a:solidFill>
                        </a:rPr>
                        <a:t>start</a:t>
                      </a:r>
                      <a:r>
                        <a:rPr lang="en-US" sz="1400" b="0" baseline="0" dirty="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199.9</a:t>
                      </a:r>
                    </a:p>
                  </a:txBody>
                  <a:tcPr/>
                </a:tc>
                <a:tc>
                  <a:txBody>
                    <a:bodyPr/>
                    <a:lstStyle/>
                    <a:p>
                      <a:r>
                        <a:rPr lang="en-US" sz="1400" dirty="0">
                          <a:solidFill>
                            <a:srgbClr val="FF0000"/>
                          </a:solidFill>
                        </a:rPr>
                        <a:t>200</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72224878"/>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extLst>
                    <a:ext uri="{9D8B030D-6E8A-4147-A177-3AD203B41FA5}">
                      <a16:colId xmlns:a16="http://schemas.microsoft.com/office/drawing/2014/main" val="20000"/>
                    </a:ext>
                  </a:extLst>
                </a:gridCol>
                <a:gridCol w="1317297">
                  <a:extLst>
                    <a:ext uri="{9D8B030D-6E8A-4147-A177-3AD203B41FA5}">
                      <a16:colId xmlns:a16="http://schemas.microsoft.com/office/drawing/2014/main" val="20001"/>
                    </a:ext>
                  </a:extLst>
                </a:gridCol>
                <a:gridCol w="1317297">
                  <a:extLst>
                    <a:ext uri="{9D8B030D-6E8A-4147-A177-3AD203B41FA5}">
                      <a16:colId xmlns:a16="http://schemas.microsoft.com/office/drawing/2014/main" val="20002"/>
                    </a:ext>
                  </a:extLst>
                </a:gridCol>
                <a:gridCol w="1317297">
                  <a:extLst>
                    <a:ext uri="{9D8B030D-6E8A-4147-A177-3AD203B41FA5}">
                      <a16:colId xmlns:a16="http://schemas.microsoft.com/office/drawing/2014/main" val="20003"/>
                    </a:ext>
                  </a:extLst>
                </a:gridCol>
                <a:gridCol w="1499566">
                  <a:extLst>
                    <a:ext uri="{9D8B030D-6E8A-4147-A177-3AD203B41FA5}">
                      <a16:colId xmlns:a16="http://schemas.microsoft.com/office/drawing/2014/main" val="20004"/>
                    </a:ext>
                  </a:extLst>
                </a:gridCol>
              </a:tblGrid>
              <a:tr h="370840">
                <a:tc gridSpan="5">
                  <a:txBody>
                    <a:bodyPr/>
                    <a:lstStyle/>
                    <a:p>
                      <a:r>
                        <a:rPr lang="en-US" sz="1400" b="0" dirty="0"/>
                        <a:t>Objective: Buy Alibaba / Sell </a:t>
                      </a:r>
                      <a:r>
                        <a:rPr lang="en-US" sz="1400" b="0" dirty="0" err="1"/>
                        <a:t>Tencent</a:t>
                      </a:r>
                      <a:r>
                        <a:rPr lang="en-US" sz="1400" b="0" dirty="0"/>
                        <a:t> &lt;= 0.5</a:t>
                      </a:r>
                    </a:p>
                    <a:p>
                      <a:r>
                        <a:rPr lang="en-US" sz="1400" b="0" dirty="0"/>
                        <a:t>Buy</a:t>
                      </a:r>
                      <a:r>
                        <a:rPr lang="en-US" sz="1400" b="0" baseline="0" dirty="0"/>
                        <a:t> @ Ask (200.2) and Sell @ Bid (400)</a:t>
                      </a:r>
                    </a:p>
                    <a:p>
                      <a:r>
                        <a:rPr lang="en-US" sz="1400" b="0" baseline="0" dirty="0"/>
                        <a:t>Buy/Sell price ratio = 200.2/400 = 0.5005 </a:t>
                      </a:r>
                    </a:p>
                    <a:p>
                      <a:r>
                        <a:rPr lang="en-US" sz="1400" b="0" baseline="0" dirty="0"/>
                        <a:t>which is </a:t>
                      </a:r>
                      <a:r>
                        <a:rPr lang="en-US" sz="1400" b="0" baseline="0" dirty="0">
                          <a:solidFill>
                            <a:srgbClr val="FF0000"/>
                          </a:solidFill>
                        </a:rPr>
                        <a:t>NOT</a:t>
                      </a:r>
                      <a:r>
                        <a:rPr lang="en-US" sz="1400" b="0" baseline="0" dirty="0"/>
                        <a:t> &lt;= 0.5 and hence </a:t>
                      </a:r>
                      <a:r>
                        <a:rPr lang="en-US" sz="1400" b="0" kern="1200" baseline="0" dirty="0">
                          <a:solidFill>
                            <a:srgbClr val="FF0000"/>
                          </a:solidFill>
                          <a:latin typeface="+mn-lt"/>
                          <a:ea typeface="+mn-ea"/>
                          <a:cs typeface="+mn-cs"/>
                        </a:rPr>
                        <a:t>NO</a:t>
                      </a:r>
                      <a:r>
                        <a:rPr lang="en-US" sz="1400" b="0" baseline="0" dirty="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t>400</a:t>
                      </a:r>
                    </a:p>
                  </a:txBody>
                  <a:tcPr/>
                </a:tc>
                <a:tc>
                  <a:txBody>
                    <a:bodyPr/>
                    <a:lstStyle/>
                    <a:p>
                      <a:r>
                        <a:rPr lang="en-US" sz="1400" dirty="0"/>
                        <a:t>400.2</a:t>
                      </a:r>
                    </a:p>
                  </a:txBody>
                  <a:tcPr/>
                </a:tc>
                <a:extLst>
                  <a:ext uri="{0D108BD9-81ED-4DB2-BD59-A6C34878D82A}">
                    <a16:rowId xmlns:a16="http://schemas.microsoft.com/office/drawing/2014/main" val="10003"/>
                  </a:ext>
                </a:extLst>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411760" y="3491736"/>
            <a:ext cx="864096"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4983113" y="3491736"/>
            <a:ext cx="864096"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267744" y="5623520"/>
            <a:ext cx="1008112"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4983113" y="5623520"/>
            <a:ext cx="1029047" cy="682285"/>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5" name="Straight Arrow Connector 14"/>
          <p:cNvCxnSpPr/>
          <p:nvPr/>
        </p:nvCxnSpPr>
        <p:spPr bwMode="auto">
          <a:xfrm>
            <a:off x="2987824" y="6070895"/>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5847209" y="594928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527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556792"/>
            <a:ext cx="828092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If </a:t>
            </a:r>
            <a:r>
              <a:rPr lang="en-US" sz="1600" b="1" dirty="0">
                <a:solidFill>
                  <a:srgbClr val="0070C0"/>
                </a:solidFill>
              </a:rPr>
              <a:t>only</a:t>
            </a:r>
            <a:r>
              <a:rPr lang="en-US" sz="1600" dirty="0"/>
              <a:t> </a:t>
            </a:r>
            <a:r>
              <a:rPr lang="en-US" sz="1600" b="1" dirty="0" err="1">
                <a:solidFill>
                  <a:srgbClr val="0070C0"/>
                </a:solidFill>
              </a:rPr>
              <a:t>Tencent</a:t>
            </a:r>
            <a:r>
              <a:rPr lang="en-US" sz="1600" b="1" dirty="0">
                <a:solidFill>
                  <a:srgbClr val="0070C0"/>
                </a:solidFill>
              </a:rPr>
              <a:t> up</a:t>
            </a:r>
            <a:r>
              <a:rPr lang="en-US" sz="1600" dirty="0"/>
              <a:t> (400 -&gt; 400.2) </a:t>
            </a:r>
            <a:r>
              <a:rPr lang="en-US" sz="1600" b="1" dirty="0">
                <a:solidFill>
                  <a:srgbClr val="0070C0"/>
                </a:solidFill>
              </a:rPr>
              <a:t>while Alibaba stay </a:t>
            </a:r>
            <a:r>
              <a:rPr lang="en-US" sz="1600" dirty="0"/>
              <a:t>(200.2), the immediate execution price ratio (0.50025) is not &lt;= 0.5</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18636604"/>
              </p:ext>
            </p:extLst>
          </p:nvPr>
        </p:nvGraphicFramePr>
        <p:xfrm>
          <a:off x="755576" y="2276872"/>
          <a:ext cx="7632848" cy="184404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t>Buy</a:t>
                      </a:r>
                      <a:r>
                        <a:rPr lang="en-US" sz="1400" b="0" baseline="0" dirty="0"/>
                        <a:t> @ Ask (200.2) and Sell @ Bid (400.2)</a:t>
                      </a:r>
                    </a:p>
                    <a:p>
                      <a:r>
                        <a:rPr lang="en-US" sz="1400" b="0" baseline="0" dirty="0"/>
                        <a:t>Buy/Sell price ratio = 200.2/400.2 = 0.50025 </a:t>
                      </a:r>
                    </a:p>
                    <a:p>
                      <a:r>
                        <a:rPr lang="en-US" sz="1400" b="0" baseline="0" dirty="0"/>
                        <a:t>which is </a:t>
                      </a:r>
                      <a:r>
                        <a:rPr lang="en-US" sz="1400" b="0" baseline="0" dirty="0">
                          <a:solidFill>
                            <a:srgbClr val="FF0000"/>
                          </a:solidFill>
                        </a:rPr>
                        <a:t>NOT</a:t>
                      </a:r>
                      <a:r>
                        <a:rPr lang="en-US" sz="1400" b="0" baseline="0" dirty="0"/>
                        <a:t> &lt;= 0.5 and hence </a:t>
                      </a:r>
                      <a:r>
                        <a:rPr lang="en-US" sz="1400" b="0" kern="1200" baseline="0" dirty="0">
                          <a:solidFill>
                            <a:srgbClr val="FF0000"/>
                          </a:solidFill>
                          <a:latin typeface="+mn-lt"/>
                          <a:ea typeface="+mn-ea"/>
                          <a:cs typeface="+mn-cs"/>
                        </a:rPr>
                        <a:t>NO</a:t>
                      </a:r>
                      <a:r>
                        <a:rPr lang="en-US" sz="1400" b="0" baseline="0" dirty="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581128"/>
            <a:ext cx="7056784" cy="830997"/>
          </a:xfrm>
          <a:prstGeom prst="rect">
            <a:avLst/>
          </a:prstGeom>
        </p:spPr>
        <p:txBody>
          <a:bodyPr wrap="square">
            <a:spAutoFit/>
          </a:bodyPr>
          <a:lstStyle/>
          <a:p>
            <a:r>
              <a:rPr lang="en-US" sz="1600" dirty="0"/>
              <a:t>Use </a:t>
            </a:r>
            <a:r>
              <a:rPr lang="en-US" sz="1600" b="1" dirty="0">
                <a:solidFill>
                  <a:srgbClr val="0070C0"/>
                </a:solidFill>
              </a:rPr>
              <a:t>bait order </a:t>
            </a:r>
            <a:r>
              <a:rPr lang="en-US" sz="1600" dirty="0"/>
              <a:t>(wait on bid or ask) when the </a:t>
            </a:r>
            <a:r>
              <a:rPr lang="en-US" sz="1600" b="1" dirty="0">
                <a:solidFill>
                  <a:srgbClr val="0070C0"/>
                </a:solidFill>
              </a:rPr>
              <a:t>opposite trade will make the execution within the price ratio</a:t>
            </a:r>
            <a:r>
              <a:rPr lang="en-US" sz="1600" dirty="0"/>
              <a:t>. Once bait order is being executed by other market participants, immediate execute on the opposite side.</a:t>
            </a:r>
          </a:p>
        </p:txBody>
      </p:sp>
      <p:sp>
        <p:nvSpPr>
          <p:cNvPr id="14" name="Oval 13"/>
          <p:cNvSpPr/>
          <p:nvPr/>
        </p:nvSpPr>
        <p:spPr bwMode="auto">
          <a:xfrm>
            <a:off x="2126149" y="3347720"/>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3284984"/>
            <a:ext cx="1008112"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1" name="Straight Arrow Connector 10"/>
          <p:cNvCxnSpPr/>
          <p:nvPr/>
        </p:nvCxnSpPr>
        <p:spPr bwMode="auto">
          <a:xfrm>
            <a:off x="5868144" y="373333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04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graphicFrame>
        <p:nvGraphicFramePr>
          <p:cNvPr id="8" name="Table 7"/>
          <p:cNvGraphicFramePr>
            <a:graphicFrameLocks noGrp="1"/>
          </p:cNvGraphicFramePr>
          <p:nvPr>
            <p:extLst>
              <p:ext uri="{D42A27DB-BD31-4B8C-83A1-F6EECF244321}">
                <p14:modId xmlns:p14="http://schemas.microsoft.com/office/powerpoint/2010/main" val="2192896359"/>
              </p:ext>
            </p:extLst>
          </p:nvPr>
        </p:nvGraphicFramePr>
        <p:xfrm>
          <a:off x="755576" y="1798320"/>
          <a:ext cx="7632848" cy="163068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r>
                        <a:rPr lang="en-US" sz="1400" b="0" baseline="0" dirty="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87761190"/>
              </p:ext>
            </p:extLst>
          </p:nvPr>
        </p:nvGraphicFramePr>
        <p:xfrm>
          <a:off x="755576" y="3886552"/>
          <a:ext cx="7632849" cy="1630680"/>
        </p:xfrm>
        <a:graphic>
          <a:graphicData uri="http://schemas.openxmlformats.org/drawingml/2006/table">
            <a:tbl>
              <a:tblPr firstRow="1" bandRow="1">
                <a:tableStyleId>{5C22544A-7EE6-4342-B048-85BDC9FD1C3A}</a:tableStyleId>
              </a:tblPr>
              <a:tblGrid>
                <a:gridCol w="1360310">
                  <a:extLst>
                    <a:ext uri="{9D8B030D-6E8A-4147-A177-3AD203B41FA5}">
                      <a16:colId xmlns:a16="http://schemas.microsoft.com/office/drawing/2014/main" val="20000"/>
                    </a:ext>
                  </a:extLst>
                </a:gridCol>
                <a:gridCol w="1435882">
                  <a:extLst>
                    <a:ext uri="{9D8B030D-6E8A-4147-A177-3AD203B41FA5}">
                      <a16:colId xmlns:a16="http://schemas.microsoft.com/office/drawing/2014/main" val="20001"/>
                    </a:ext>
                  </a:extLst>
                </a:gridCol>
                <a:gridCol w="1360310">
                  <a:extLst>
                    <a:ext uri="{9D8B030D-6E8A-4147-A177-3AD203B41FA5}">
                      <a16:colId xmlns:a16="http://schemas.microsoft.com/office/drawing/2014/main" val="20002"/>
                    </a:ext>
                  </a:extLst>
                </a:gridCol>
                <a:gridCol w="1360310">
                  <a:extLst>
                    <a:ext uri="{9D8B030D-6E8A-4147-A177-3AD203B41FA5}">
                      <a16:colId xmlns:a16="http://schemas.microsoft.com/office/drawing/2014/main" val="20003"/>
                    </a:ext>
                  </a:extLst>
                </a:gridCol>
                <a:gridCol w="2116037">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Sell </a:t>
                      </a:r>
                      <a:r>
                        <a:rPr lang="en-US" sz="1400" b="0" kern="1200" baseline="0" dirty="0" err="1">
                          <a:solidFill>
                            <a:schemeClr val="lt1"/>
                          </a:solidFill>
                          <a:latin typeface="+mn-lt"/>
                          <a:ea typeface="+mn-ea"/>
                          <a:cs typeface="+mn-cs"/>
                        </a:rPr>
                        <a:t>Tencent</a:t>
                      </a:r>
                      <a:r>
                        <a:rPr lang="en-US" sz="1400" b="0" kern="1200" baseline="0" dirty="0">
                          <a:solidFill>
                            <a:schemeClr val="lt1"/>
                          </a:solidFill>
                          <a:latin typeface="+mn-lt"/>
                          <a:ea typeface="+mn-ea"/>
                          <a:cs typeface="+mn-cs"/>
                        </a:rPr>
                        <a:t> @ Ask (400.4) </a:t>
                      </a:r>
                      <a:r>
                        <a:rPr lang="en-US" sz="1400" b="0" baseline="0" dirty="0"/>
                        <a:t>and when fill at 400.4, Buy Alibaba @ Ask (200.2)</a:t>
                      </a:r>
                    </a:p>
                    <a:p>
                      <a:r>
                        <a:rPr lang="en-US" sz="1400" b="0" baseline="0" dirty="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sp>
        <p:nvSpPr>
          <p:cNvPr id="2" name="TextBox 1"/>
          <p:cNvSpPr txBox="1"/>
          <p:nvPr/>
        </p:nvSpPr>
        <p:spPr>
          <a:xfrm>
            <a:off x="971600" y="5910371"/>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B050"/>
                </a:solidFill>
              </a:rPr>
              <a:t>If bait at Bid/Ask are both are ok, which one to choose in above case?</a:t>
            </a:r>
            <a:endParaRPr lang="en-US" sz="1600" dirty="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2768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44638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31422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40245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83568" y="263691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Rectangle 13"/>
          <p:cNvSpPr/>
          <p:nvPr/>
        </p:nvSpPr>
        <p:spPr bwMode="auto">
          <a:xfrm>
            <a:off x="6260554" y="471587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2645296"/>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1979712" y="4715872"/>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7" name="Straight Arrow Connector 16"/>
          <p:cNvCxnSpPr/>
          <p:nvPr/>
        </p:nvCxnSpPr>
        <p:spPr bwMode="auto">
          <a:xfrm>
            <a:off x="5868144" y="301325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5597624" y="5101486"/>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313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grpSp>
        <p:nvGrpSpPr>
          <p:cNvPr id="9" name="Group 8">
            <a:extLst>
              <a:ext uri="{FF2B5EF4-FFF2-40B4-BE49-F238E27FC236}">
                <a16:creationId xmlns:a16="http://schemas.microsoft.com/office/drawing/2014/main" id="{EBFAB3A2-CA91-DCA1-1773-2BC6DD5B2E74}"/>
              </a:ext>
            </a:extLst>
          </p:cNvPr>
          <p:cNvGrpSpPr/>
          <p:nvPr/>
        </p:nvGrpSpPr>
        <p:grpSpPr>
          <a:xfrm>
            <a:off x="4499992" y="1844824"/>
            <a:ext cx="3945394" cy="1933575"/>
            <a:chOff x="4572000" y="1855465"/>
            <a:chExt cx="3945394" cy="1933575"/>
          </a:xfrm>
        </p:grpSpPr>
        <p:pic>
          <p:nvPicPr>
            <p:cNvPr id="1026" name="Picture 2" descr="Three ways to write like Warren Buffett in his 50th annual letter">
              <a:extLst>
                <a:ext uri="{FF2B5EF4-FFF2-40B4-BE49-F238E27FC236}">
                  <a16:creationId xmlns:a16="http://schemas.microsoft.com/office/drawing/2014/main" id="{F63058C3-E751-3695-3E25-DECC9337A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55465"/>
              <a:ext cx="28479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logo vector free">
              <a:extLst>
                <a:ext uri="{FF2B5EF4-FFF2-40B4-BE49-F238E27FC236}">
                  <a16:creationId xmlns:a16="http://schemas.microsoft.com/office/drawing/2014/main" id="{E7023293-223C-6E72-532D-BE884EF28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204864"/>
              <a:ext cx="1142256" cy="1142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1F40551-F972-B504-CD97-BB0767B01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2093313"/>
              <a:ext cx="1497122" cy="149712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Technical Analysis: Stocks, Securities, and More">
            <a:extLst>
              <a:ext uri="{FF2B5EF4-FFF2-40B4-BE49-F238E27FC236}">
                <a16:creationId xmlns:a16="http://schemas.microsoft.com/office/drawing/2014/main" id="{B89C4520-095A-AE7B-C06D-95AFD7778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4005064"/>
            <a:ext cx="3238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CE3845-5F9A-FC6F-A7E1-4FC51D1F9C34}"/>
              </a:ext>
            </a:extLst>
          </p:cNvPr>
          <p:cNvSpPr txBox="1"/>
          <p:nvPr/>
        </p:nvSpPr>
        <p:spPr>
          <a:xfrm>
            <a:off x="490365" y="1916832"/>
            <a:ext cx="3793603" cy="1631216"/>
          </a:xfrm>
          <a:prstGeom prst="rect">
            <a:avLst/>
          </a:prstGeom>
          <a:noFill/>
        </p:spPr>
        <p:txBody>
          <a:bodyPr wrap="none" rtlCol="0">
            <a:spAutoFit/>
          </a:bodyPr>
          <a:lstStyle/>
          <a:p>
            <a:r>
              <a:rPr lang="en-US" sz="2000" b="1" u="sng" dirty="0"/>
              <a:t>Value Investing</a:t>
            </a:r>
            <a:r>
              <a:rPr lang="en-US" sz="2000" dirty="0"/>
              <a:t/>
            </a:r>
            <a:br>
              <a:rPr lang="en-US" sz="2000" dirty="0"/>
            </a:br>
            <a:r>
              <a:rPr lang="en-US" sz="2000" dirty="0"/>
              <a:t>Company, Management, Sector</a:t>
            </a:r>
            <a:br>
              <a:rPr lang="en-US" sz="2000" dirty="0"/>
            </a:br>
            <a:r>
              <a:rPr lang="en-US" sz="2000" dirty="0"/>
              <a:t>Fundamentals: Earnings, P/E</a:t>
            </a:r>
          </a:p>
          <a:p>
            <a:r>
              <a:rPr lang="en-US" sz="2000" dirty="0"/>
              <a:t>Macros: GDP, Interest Rate CPI</a:t>
            </a:r>
          </a:p>
          <a:p>
            <a:r>
              <a:rPr lang="en-US" sz="2000" dirty="0"/>
              <a:t>Overvalue, Undervalue</a:t>
            </a:r>
            <a:endParaRPr lang="en-HK" sz="2000" dirty="0"/>
          </a:p>
        </p:txBody>
      </p:sp>
      <p:sp>
        <p:nvSpPr>
          <p:cNvPr id="10" name="TextBox 9">
            <a:extLst>
              <a:ext uri="{FF2B5EF4-FFF2-40B4-BE49-F238E27FC236}">
                <a16:creationId xmlns:a16="http://schemas.microsoft.com/office/drawing/2014/main" id="{90E96B1D-6726-4327-F103-61621E3D4820}"/>
              </a:ext>
            </a:extLst>
          </p:cNvPr>
          <p:cNvSpPr txBox="1"/>
          <p:nvPr/>
        </p:nvSpPr>
        <p:spPr>
          <a:xfrm>
            <a:off x="4211960" y="4221088"/>
            <a:ext cx="4104456" cy="1323439"/>
          </a:xfrm>
          <a:prstGeom prst="rect">
            <a:avLst/>
          </a:prstGeom>
          <a:noFill/>
        </p:spPr>
        <p:txBody>
          <a:bodyPr wrap="square" rtlCol="0">
            <a:spAutoFit/>
          </a:bodyPr>
          <a:lstStyle/>
          <a:p>
            <a:r>
              <a:rPr lang="en-US" sz="2000" b="1" u="sng" dirty="0"/>
              <a:t>Technical Analysis</a:t>
            </a:r>
            <a:r>
              <a:rPr lang="en-US" sz="2000" dirty="0"/>
              <a:t/>
            </a:r>
            <a:br>
              <a:rPr lang="en-US" sz="2000" dirty="0"/>
            </a:br>
            <a:r>
              <a:rPr lang="en-US" sz="2000" dirty="0"/>
              <a:t>Price, Volume, Patterns</a:t>
            </a:r>
          </a:p>
          <a:p>
            <a:r>
              <a:rPr lang="en-US" sz="2000" dirty="0"/>
              <a:t>Trends, Momentum, Reversion</a:t>
            </a:r>
          </a:p>
          <a:p>
            <a:r>
              <a:rPr lang="en-US" sz="2000" dirty="0"/>
              <a:t>Overbought, Oversold</a:t>
            </a:r>
          </a:p>
        </p:txBody>
      </p:sp>
    </p:spTree>
    <p:extLst>
      <p:ext uri="{BB962C8B-B14F-4D97-AF65-F5344CB8AC3E}">
        <p14:creationId xmlns:p14="http://schemas.microsoft.com/office/powerpoint/2010/main" val="37731974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806489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If more </a:t>
            </a:r>
            <a:r>
              <a:rPr lang="en-US" sz="1800" b="1" dirty="0">
                <a:solidFill>
                  <a:srgbClr val="0070C0"/>
                </a:solidFill>
              </a:rPr>
              <a:t>price concerned</a:t>
            </a:r>
            <a:r>
              <a:rPr lang="en-US" sz="1800" dirty="0"/>
              <a:t>, bait on the side that will lead to </a:t>
            </a:r>
            <a:r>
              <a:rPr lang="en-US" sz="1800" b="1" dirty="0">
                <a:solidFill>
                  <a:srgbClr val="0070C0"/>
                </a:solidFill>
              </a:rPr>
              <a:t>lower execution price ratio</a:t>
            </a:r>
          </a:p>
          <a:p>
            <a:pPr marL="0" indent="0"/>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04708799"/>
              </p:ext>
            </p:extLst>
          </p:nvPr>
        </p:nvGraphicFramePr>
        <p:xfrm>
          <a:off x="755576" y="2492896"/>
          <a:ext cx="7632848" cy="163068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r>
                        <a:rPr lang="en-US" sz="1400" b="0" baseline="0" dirty="0"/>
                        <a:t>Buy/Sell price ratio  = 200/400.2 = </a:t>
                      </a:r>
                      <a:r>
                        <a:rPr lang="en-US" sz="1400" b="0" baseline="0" dirty="0">
                          <a:solidFill>
                            <a:srgbClr val="FF0000"/>
                          </a:solidFill>
                        </a:rPr>
                        <a:t>0.49975</a:t>
                      </a:r>
                      <a:r>
                        <a:rPr lang="en-US" sz="1400" b="0" baseline="0" dirty="0"/>
                        <a:t> vs 0.5 Bait on Sell Side</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334670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076056" y="3305035"/>
            <a:ext cx="936104"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0" name="Straight Arrow Connector 9"/>
          <p:cNvCxnSpPr/>
          <p:nvPr/>
        </p:nvCxnSpPr>
        <p:spPr bwMode="auto">
          <a:xfrm>
            <a:off x="5868144" y="3717032"/>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2987824" y="5713040"/>
            <a:ext cx="2234907" cy="461665"/>
          </a:xfrm>
          <a:prstGeom prst="rect">
            <a:avLst/>
          </a:prstGeom>
          <a:noFill/>
        </p:spPr>
        <p:txBody>
          <a:bodyPr wrap="none" rtlCol="0">
            <a:spAutoFit/>
          </a:bodyPr>
          <a:lstStyle/>
          <a:p>
            <a:r>
              <a:rPr lang="en-US" dirty="0"/>
              <a:t>Why not </a:t>
            </a:r>
            <a:r>
              <a:rPr lang="en-US" b="1" dirty="0">
                <a:solidFill>
                  <a:srgbClr val="0070C0"/>
                </a:solidFill>
              </a:rPr>
              <a:t>both</a:t>
            </a:r>
            <a:r>
              <a:rPr lang="en-US" dirty="0"/>
              <a:t>?</a:t>
            </a:r>
          </a:p>
        </p:txBody>
      </p:sp>
      <p:sp>
        <p:nvSpPr>
          <p:cNvPr id="4" name="Lightning Bolt 3"/>
          <p:cNvSpPr/>
          <p:nvPr/>
        </p:nvSpPr>
        <p:spPr bwMode="auto">
          <a:xfrm>
            <a:off x="2483768" y="5713040"/>
            <a:ext cx="504056" cy="59628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TextBox 13"/>
          <p:cNvSpPr txBox="1"/>
          <p:nvPr/>
        </p:nvSpPr>
        <p:spPr>
          <a:xfrm>
            <a:off x="467544" y="4581128"/>
            <a:ext cx="763284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If more </a:t>
            </a:r>
            <a:r>
              <a:rPr lang="en-US" sz="1800" b="1" dirty="0">
                <a:solidFill>
                  <a:srgbClr val="0070C0"/>
                </a:solidFill>
              </a:rPr>
              <a:t>cash concerned </a:t>
            </a:r>
            <a:r>
              <a:rPr lang="en-US" sz="1800" dirty="0"/>
              <a:t>(dollar neutral) bait on </a:t>
            </a:r>
            <a:r>
              <a:rPr lang="en-US" sz="1800" b="1" dirty="0">
                <a:solidFill>
                  <a:srgbClr val="0070C0"/>
                </a:solidFill>
              </a:rPr>
              <a:t>Sell side</a:t>
            </a:r>
            <a:r>
              <a:rPr lang="en-US" sz="1800" dirty="0"/>
              <a:t>. It means not putting in new capital in case the pair is legged (i.e. one side is executed more than the other side)</a:t>
            </a:r>
            <a:endParaRPr lang="en-US" sz="1800" b="1" dirty="0">
              <a:solidFill>
                <a:srgbClr val="0070C0"/>
              </a:solidFill>
            </a:endParaRPr>
          </a:p>
          <a:p>
            <a:endParaRPr lang="en-US" sz="1800" dirty="0"/>
          </a:p>
        </p:txBody>
      </p:sp>
    </p:spTree>
    <p:extLst>
      <p:ext uri="{BB962C8B-B14F-4D97-AF65-F5344CB8AC3E}">
        <p14:creationId xmlns:p14="http://schemas.microsoft.com/office/powerpoint/2010/main" val="24976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4" grpId="0" animBg="1"/>
      <p:bldP spid="1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8064896"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If more </a:t>
            </a:r>
            <a:r>
              <a:rPr lang="en-US" sz="1800" b="1" dirty="0">
                <a:solidFill>
                  <a:srgbClr val="0070C0"/>
                </a:solidFill>
              </a:rPr>
              <a:t>quantity concerned</a:t>
            </a:r>
            <a:r>
              <a:rPr lang="en-US" sz="1800" dirty="0"/>
              <a:t> (i.e. prefer faster execution), bait on </a:t>
            </a:r>
            <a:r>
              <a:rPr lang="en-US" sz="1800" b="1" dirty="0">
                <a:solidFill>
                  <a:srgbClr val="0070C0"/>
                </a:solidFill>
              </a:rPr>
              <a:t>both sides. </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299145756"/>
              </p:ext>
            </p:extLst>
          </p:nvPr>
        </p:nvGraphicFramePr>
        <p:xfrm>
          <a:off x="755576" y="2636912"/>
          <a:ext cx="7632848" cy="227076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baseline="0" dirty="0"/>
                        <a:t>Buy/Sell price ratio  = 200/400.2 = </a:t>
                      </a:r>
                      <a:r>
                        <a:rPr lang="en-US" sz="1400" b="0" kern="1200" baseline="0" dirty="0">
                          <a:solidFill>
                            <a:srgbClr val="FF0000"/>
                          </a:solidFill>
                          <a:latin typeface="+mn-lt"/>
                          <a:ea typeface="+mn-ea"/>
                          <a:cs typeface="+mn-cs"/>
                        </a:rPr>
                        <a:t>0.49975</a:t>
                      </a:r>
                      <a:r>
                        <a:rPr lang="en-US" sz="1400" b="0" baseline="0" dirty="0">
                          <a:solidFill>
                            <a:srgbClr val="FF0000"/>
                          </a:solidFill>
                        </a:rPr>
                        <a:t> which is &lt;= 0.5</a:t>
                      </a:r>
                    </a:p>
                    <a:p>
                      <a:endParaRPr lang="en-US" sz="1400" b="0" baseline="0" dirty="0"/>
                    </a:p>
                    <a:p>
                      <a:r>
                        <a:rPr lang="en-US" sz="1400" b="0" dirty="0">
                          <a:solidFill>
                            <a:srgbClr val="FF0000"/>
                          </a:solidFill>
                        </a:rPr>
                        <a:t>Bait</a:t>
                      </a:r>
                      <a:r>
                        <a:rPr lang="en-US" sz="1400" b="0" baseline="0" dirty="0">
                          <a:solidFill>
                            <a:srgbClr val="FF0000"/>
                          </a:solidFill>
                        </a:rPr>
                        <a:t> Sell </a:t>
                      </a:r>
                      <a:r>
                        <a:rPr lang="en-US" sz="1400" b="0" kern="1200" baseline="0" dirty="0" err="1">
                          <a:solidFill>
                            <a:schemeClr val="lt1"/>
                          </a:solidFill>
                          <a:latin typeface="+mn-lt"/>
                          <a:ea typeface="+mn-ea"/>
                          <a:cs typeface="+mn-cs"/>
                        </a:rPr>
                        <a:t>Tencent</a:t>
                      </a:r>
                      <a:r>
                        <a:rPr lang="en-US" sz="1400" b="0" kern="1200" baseline="0" dirty="0">
                          <a:solidFill>
                            <a:schemeClr val="lt1"/>
                          </a:solidFill>
                          <a:latin typeface="+mn-lt"/>
                          <a:ea typeface="+mn-ea"/>
                          <a:cs typeface="+mn-cs"/>
                        </a:rPr>
                        <a:t> @ Ask (400.4) </a:t>
                      </a:r>
                      <a:r>
                        <a:rPr lang="en-US" sz="1400" b="0" baseline="0" dirty="0"/>
                        <a:t>and when fill at 400.4, Buy Alibaba @ Ask (200.2)</a:t>
                      </a:r>
                    </a:p>
                    <a:p>
                      <a:r>
                        <a:rPr lang="en-US" sz="1400" b="0" baseline="0" dirty="0"/>
                        <a:t>Buy/Sell price ratio  = 200.2/400.4 = </a:t>
                      </a:r>
                      <a:r>
                        <a:rPr lang="en-US" sz="1400" b="0" baseline="0" dirty="0">
                          <a:solidFill>
                            <a:srgbClr val="FF0000"/>
                          </a:solidFill>
                        </a:rPr>
                        <a:t>0.5 which is &lt;= 0.5</a:t>
                      </a:r>
                      <a:endParaRPr lang="en-US" sz="1400" b="0" dirty="0">
                        <a:solidFill>
                          <a:srgbClr val="FF0000"/>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379831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382639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4149080"/>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149080"/>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4" name="Straight Arrow Connector 13"/>
          <p:cNvCxnSpPr/>
          <p:nvPr/>
        </p:nvCxnSpPr>
        <p:spPr bwMode="auto">
          <a:xfrm>
            <a:off x="5940152" y="450912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646659" y="5229200"/>
            <a:ext cx="7741765" cy="1077218"/>
          </a:xfrm>
          <a:prstGeom prst="rect">
            <a:avLst/>
          </a:prstGeom>
          <a:noFill/>
        </p:spPr>
        <p:txBody>
          <a:bodyPr wrap="square" rtlCol="0">
            <a:spAutoFit/>
          </a:bodyPr>
          <a:lstStyle/>
          <a:p>
            <a:r>
              <a:rPr lang="en-US" sz="1600" dirty="0"/>
              <a:t>Note again: bait only when the </a:t>
            </a:r>
            <a:r>
              <a:rPr lang="en-US" sz="1600" b="1" dirty="0">
                <a:solidFill>
                  <a:srgbClr val="0070C0"/>
                </a:solidFill>
              </a:rPr>
              <a:t>opposite trade will make the execution within the price ratio. </a:t>
            </a:r>
            <a:r>
              <a:rPr lang="en-US" sz="1600" dirty="0"/>
              <a:t>If the stocks price </a:t>
            </a:r>
            <a:r>
              <a:rPr lang="en-US" sz="1600" b="1" dirty="0">
                <a:solidFill>
                  <a:srgbClr val="0070C0"/>
                </a:solidFill>
              </a:rPr>
              <a:t>move out of the price ratio</a:t>
            </a:r>
            <a:r>
              <a:rPr lang="en-US" sz="1600" dirty="0"/>
              <a:t>, the bait order has to be </a:t>
            </a:r>
            <a:r>
              <a:rPr lang="en-US" sz="1600" b="1" dirty="0">
                <a:solidFill>
                  <a:srgbClr val="0070C0"/>
                </a:solidFill>
              </a:rPr>
              <a:t>cancelled</a:t>
            </a:r>
          </a:p>
          <a:p>
            <a:endParaRPr lang="en-US" sz="1600" dirty="0"/>
          </a:p>
        </p:txBody>
      </p:sp>
    </p:spTree>
    <p:extLst>
      <p:ext uri="{BB962C8B-B14F-4D97-AF65-F5344CB8AC3E}">
        <p14:creationId xmlns:p14="http://schemas.microsoft.com/office/powerpoint/2010/main" val="37545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Not all HK stocks are </a:t>
            </a:r>
            <a:r>
              <a:rPr lang="en-US" sz="1800" dirty="0">
                <a:hlinkClick r:id="rId2"/>
              </a:rPr>
              <a:t>eligible for short sell</a:t>
            </a:r>
            <a:endParaRPr lang="en-US" sz="1800" dirty="0"/>
          </a:p>
          <a:p>
            <a:pPr marL="285750" indent="-285750">
              <a:buFont typeface="Arial" panose="020B0604020202020204" pitchFamily="34" charset="0"/>
              <a:buChar char="•"/>
            </a:pPr>
            <a:r>
              <a:rPr lang="en-US" sz="1800" dirty="0"/>
              <a:t>Most markets cannot do </a:t>
            </a:r>
            <a:r>
              <a:rPr lang="en-US" sz="1800" b="1" dirty="0">
                <a:solidFill>
                  <a:srgbClr val="0070C0"/>
                </a:solidFill>
              </a:rPr>
              <a:t>naked short</a:t>
            </a:r>
            <a:r>
              <a:rPr lang="en-US" sz="1800" dirty="0"/>
              <a:t> and need to have stock </a:t>
            </a:r>
            <a:r>
              <a:rPr lang="en-US" sz="1800" b="1" dirty="0">
                <a:solidFill>
                  <a:srgbClr val="0070C0"/>
                </a:solidFill>
              </a:rPr>
              <a:t>borrow arrangement </a:t>
            </a:r>
            <a:r>
              <a:rPr lang="en-US" sz="1800" dirty="0"/>
              <a:t>that</a:t>
            </a:r>
            <a:r>
              <a:rPr lang="en-US" sz="1800" b="1" dirty="0">
                <a:solidFill>
                  <a:srgbClr val="0070C0"/>
                </a:solidFill>
              </a:rPr>
              <a:t> </a:t>
            </a:r>
            <a:r>
              <a:rPr lang="en-US" sz="1800" dirty="0"/>
              <a:t>involves </a:t>
            </a:r>
            <a:r>
              <a:rPr lang="en-US" sz="1800" b="1" dirty="0">
                <a:solidFill>
                  <a:srgbClr val="0070C0"/>
                </a:solidFill>
              </a:rPr>
              <a:t>borrowing costs</a:t>
            </a:r>
          </a:p>
          <a:p>
            <a:pPr marL="285750" indent="-285750">
              <a:buFont typeface="Arial" panose="020B0604020202020204" pitchFamily="34" charset="0"/>
              <a:buChar char="•"/>
            </a:pPr>
            <a:r>
              <a:rPr lang="en-US" sz="1800" dirty="0"/>
              <a:t>Short Sell orders subject to </a:t>
            </a:r>
            <a:r>
              <a:rPr lang="en-US" sz="1800" dirty="0">
                <a:hlinkClick r:id="rId3"/>
              </a:rPr>
              <a:t>uptick rule</a:t>
            </a:r>
            <a:r>
              <a:rPr lang="en-US" sz="1800" dirty="0"/>
              <a:t>, hence need to </a:t>
            </a:r>
            <a:r>
              <a:rPr lang="en-US" sz="1800" b="1" u="sng" dirty="0">
                <a:solidFill>
                  <a:srgbClr val="0070C0"/>
                </a:solidFill>
              </a:rPr>
              <a:t>bait on (short) Sell side</a:t>
            </a:r>
            <a:endParaRPr lang="en-US" sz="1800" b="1" dirty="0"/>
          </a:p>
          <a:p>
            <a:pPr>
              <a:buFont typeface="Arial" panose="020B0604020202020204" pitchFamily="34" charset="0"/>
              <a:buChar char="•"/>
            </a:pPr>
            <a:r>
              <a:rPr lang="en-US" sz="1800" b="1" dirty="0">
                <a:solidFill>
                  <a:srgbClr val="0070C0"/>
                </a:solidFill>
              </a:rPr>
              <a:t>Short Sell Uptick rules</a:t>
            </a:r>
            <a:r>
              <a:rPr lang="en-US" sz="1800" b="1" dirty="0"/>
              <a:t> </a:t>
            </a:r>
            <a:r>
              <a:rPr lang="en-US" sz="1800" dirty="0"/>
              <a:t>to prevent </a:t>
            </a:r>
            <a:r>
              <a:rPr lang="en-US" sz="1800" b="1" dirty="0">
                <a:solidFill>
                  <a:srgbClr val="0070C0"/>
                </a:solidFill>
              </a:rPr>
              <a:t>actively pushing down the price</a:t>
            </a:r>
          </a:p>
          <a:p>
            <a:pPr lvl="1">
              <a:buFont typeface="Arial" panose="020B0604020202020204" pitchFamily="34" charset="0"/>
              <a:buChar char="•"/>
            </a:pPr>
            <a:r>
              <a:rPr lang="en-US" sz="1600" b="1" dirty="0"/>
              <a:t>HK: </a:t>
            </a:r>
            <a:r>
              <a:rPr lang="en-US" sz="1600" dirty="0"/>
              <a:t>short sell must be placed </a:t>
            </a:r>
            <a:r>
              <a:rPr lang="en-US" sz="1600" b="1" dirty="0">
                <a:solidFill>
                  <a:srgbClr val="0070C0"/>
                </a:solidFill>
              </a:rPr>
              <a:t>at or above the current best ask price</a:t>
            </a:r>
            <a:r>
              <a:rPr lang="en-US" sz="1600" dirty="0"/>
              <a:t>.  </a:t>
            </a:r>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r>
              <a:rPr lang="en-US" sz="1600" b="1" dirty="0"/>
              <a:t>JP: </a:t>
            </a:r>
            <a:r>
              <a:rPr lang="en-US" sz="1600" dirty="0"/>
              <a:t>short sell</a:t>
            </a:r>
            <a:r>
              <a:rPr lang="en-US" sz="1600" b="1" dirty="0"/>
              <a:t> </a:t>
            </a:r>
            <a:r>
              <a:rPr lang="en-US" sz="1600" dirty="0"/>
              <a:t>orders 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a:t>
            </a: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Pair </a:t>
            </a:r>
            <a:r>
              <a:rPr lang="en-US" dirty="0"/>
              <a:t>Execution</a:t>
            </a:r>
            <a:endParaRPr lang="en-US" kern="0" dirty="0"/>
          </a:p>
        </p:txBody>
      </p:sp>
      <p:graphicFrame>
        <p:nvGraphicFramePr>
          <p:cNvPr id="8" name="Table 7"/>
          <p:cNvGraphicFramePr>
            <a:graphicFrameLocks noGrp="1"/>
          </p:cNvGraphicFramePr>
          <p:nvPr>
            <p:extLst>
              <p:ext uri="{D42A27DB-BD31-4B8C-83A1-F6EECF244321}">
                <p14:modId xmlns:p14="http://schemas.microsoft.com/office/powerpoint/2010/main" val="4231562207"/>
              </p:ext>
            </p:extLst>
          </p:nvPr>
        </p:nvGraphicFramePr>
        <p:xfrm>
          <a:off x="2267744" y="4005064"/>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79813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Making</a:t>
            </a:r>
          </a:p>
        </p:txBody>
      </p:sp>
      <p:sp>
        <p:nvSpPr>
          <p:cNvPr id="7" name="Content Placeholder 1"/>
          <p:cNvSpPr txBox="1">
            <a:spLocks/>
          </p:cNvSpPr>
          <p:nvPr/>
        </p:nvSpPr>
        <p:spPr>
          <a:xfrm>
            <a:off x="179512" y="1700808"/>
            <a:ext cx="8352928"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For equity stock, there will be an </a:t>
            </a:r>
            <a:r>
              <a:rPr lang="en-US" sz="1800" b="1" dirty="0">
                <a:solidFill>
                  <a:srgbClr val="0070C0"/>
                </a:solidFill>
              </a:rPr>
              <a:t>IPO process to issue new shares </a:t>
            </a:r>
            <a:r>
              <a:rPr lang="en-US" sz="1800" dirty="0"/>
              <a:t>to the market for investors to start trading on it</a:t>
            </a:r>
          </a:p>
          <a:p>
            <a:pPr>
              <a:buFont typeface="Arial" panose="020B0604020202020204" pitchFamily="34" charset="0"/>
              <a:buChar char="•"/>
            </a:pPr>
            <a:endParaRPr lang="en-US" sz="1800" dirty="0"/>
          </a:p>
          <a:p>
            <a:pPr>
              <a:buFont typeface="Arial" panose="020B0604020202020204" pitchFamily="34" charset="0"/>
              <a:buChar char="•"/>
            </a:pPr>
            <a:r>
              <a:rPr lang="en-US" sz="1800" dirty="0"/>
              <a:t>For </a:t>
            </a:r>
            <a:r>
              <a:rPr lang="en-US" sz="1800" b="1" dirty="0">
                <a:solidFill>
                  <a:srgbClr val="0070C0"/>
                </a:solidFill>
              </a:rPr>
              <a:t>derivatives</a:t>
            </a:r>
            <a:r>
              <a:rPr lang="en-US" sz="1800" dirty="0"/>
              <a:t> (e.g. warrants, options), they’re issued by banks/brokers. Banks/brokers need to </a:t>
            </a:r>
            <a:r>
              <a:rPr lang="en-US" sz="1800" b="1" dirty="0">
                <a:solidFill>
                  <a:srgbClr val="0070C0"/>
                </a:solidFill>
              </a:rPr>
              <a:t>provide the liquidity (i.e. market making)</a:t>
            </a:r>
            <a:r>
              <a:rPr lang="en-US" sz="1800" dirty="0"/>
              <a:t> for the trading to happen</a:t>
            </a:r>
          </a:p>
          <a:p>
            <a:pPr>
              <a:buFont typeface="Arial" panose="020B0604020202020204" pitchFamily="34" charset="0"/>
              <a:buChar char="•"/>
            </a:pPr>
            <a:endParaRPr lang="en-US" sz="1800" dirty="0"/>
          </a:p>
          <a:p>
            <a:pPr>
              <a:buFont typeface="Arial" panose="020B0604020202020204" pitchFamily="34" charset="0"/>
              <a:buChar char="•"/>
            </a:pPr>
            <a:r>
              <a:rPr lang="en-US" sz="1800" dirty="0"/>
              <a:t>They will provide </a:t>
            </a:r>
            <a:r>
              <a:rPr lang="en-US" sz="1800" b="1" dirty="0">
                <a:solidFill>
                  <a:srgbClr val="0070C0"/>
                </a:solidFill>
              </a:rPr>
              <a:t>both the Buy and Sell orders </a:t>
            </a:r>
          </a:p>
        </p:txBody>
      </p:sp>
      <p:graphicFrame>
        <p:nvGraphicFramePr>
          <p:cNvPr id="6" name="Table 5"/>
          <p:cNvGraphicFramePr>
            <a:graphicFrameLocks noGrp="1"/>
          </p:cNvGraphicFramePr>
          <p:nvPr>
            <p:extLst>
              <p:ext uri="{D42A27DB-BD31-4B8C-83A1-F6EECF244321}">
                <p14:modId xmlns:p14="http://schemas.microsoft.com/office/powerpoint/2010/main" val="574608418"/>
              </p:ext>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401981">
                <a:tc>
                  <a:txBody>
                    <a:bodyPr/>
                    <a:lstStyle/>
                    <a:p>
                      <a:pPr algn="r">
                        <a:lnSpc>
                          <a:spcPct val="115000"/>
                        </a:lnSpc>
                        <a:spcAft>
                          <a:spcPts val="0"/>
                        </a:spcAft>
                      </a:pPr>
                      <a:r>
                        <a:rPr lang="en-US" sz="1400" dirty="0">
                          <a:effectLst/>
                          <a:latin typeface="Calibri"/>
                          <a:ea typeface="新細明體"/>
                          <a:cs typeface="Times New Roman"/>
                        </a:rPr>
                        <a:t>BB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0.56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a:effectLst/>
                          <a:latin typeface="Calibri"/>
                          <a:ea typeface="新細明體"/>
                          <a:cs typeface="Times New Roman"/>
                        </a:rPr>
                        <a:t>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0.49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0.57</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50,000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a:effectLst/>
                          <a:latin typeface="Calibri"/>
                          <a:ea typeface="新細明體"/>
                          <a:cs typeface="Times New Roman"/>
                        </a:rPr>
                        <a:t>BB </a:t>
                      </a:r>
                      <a:r>
                        <a:rPr lang="en-US" sz="1400" baseline="0" dirty="0" err="1">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10,000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0.48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0.58</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30,000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820484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Making</a:t>
            </a:r>
          </a:p>
        </p:txBody>
      </p:sp>
      <p:sp>
        <p:nvSpPr>
          <p:cNvPr id="7" name="Content Placeholder 1"/>
          <p:cNvSpPr txBox="1">
            <a:spLocks/>
          </p:cNvSpPr>
          <p:nvPr/>
        </p:nvSpPr>
        <p:spPr>
          <a:xfrm>
            <a:off x="179512"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a:t>Business driver</a:t>
            </a:r>
          </a:p>
          <a:p>
            <a:pPr marL="800100" lvl="1" indent="-342900">
              <a:buFont typeface="Arial" panose="020B0604020202020204" pitchFamily="34" charset="0"/>
              <a:buChar char="•"/>
            </a:pPr>
            <a:r>
              <a:rPr lang="en-US" sz="1800" b="1" dirty="0">
                <a:solidFill>
                  <a:srgbClr val="0070C0"/>
                </a:solidFill>
              </a:rPr>
              <a:t>Earn spread</a:t>
            </a:r>
            <a:r>
              <a:rPr lang="en-US" sz="1800" dirty="0"/>
              <a:t>, </a:t>
            </a:r>
            <a:r>
              <a:rPr lang="en-US" sz="1800" b="1" dirty="0">
                <a:solidFill>
                  <a:srgbClr val="0070C0"/>
                </a:solidFill>
              </a:rPr>
              <a:t>Waive stamp duty / exchange fee</a:t>
            </a:r>
          </a:p>
          <a:p>
            <a:pPr marL="800100" lvl="1" indent="-342900">
              <a:buFont typeface="Arial" panose="020B0604020202020204" pitchFamily="34" charset="0"/>
              <a:buChar char="•"/>
            </a:pPr>
            <a:r>
              <a:rPr lang="en-US" sz="1800" dirty="0"/>
              <a:t>Typical products: Warrants, CBBC, Listed Future/Options, ETF</a:t>
            </a:r>
          </a:p>
          <a:p>
            <a:pPr lvl="1">
              <a:buFont typeface="Arial" pitchFamily="34" charset="0"/>
              <a:buChar char="•"/>
            </a:pPr>
            <a:endParaRPr lang="en-US" sz="1800" dirty="0"/>
          </a:p>
          <a:p>
            <a:pPr marL="457200" lvl="1" indent="0">
              <a:buNone/>
            </a:pPr>
            <a:r>
              <a:rPr lang="en-US" sz="1800" dirty="0"/>
              <a:t>Duty of Market Making (MM)</a:t>
            </a:r>
          </a:p>
          <a:p>
            <a:pPr lvl="1"/>
            <a:r>
              <a:rPr lang="en-US" sz="1800" b="1" dirty="0"/>
              <a:t>Provide liquidity</a:t>
            </a:r>
            <a:r>
              <a:rPr lang="en-US" sz="1800" dirty="0"/>
              <a:t>: </a:t>
            </a:r>
            <a:r>
              <a:rPr lang="en-US" sz="1800" b="1" dirty="0">
                <a:solidFill>
                  <a:srgbClr val="0070C0"/>
                </a:solidFill>
              </a:rPr>
              <a:t>continuously making the market</a:t>
            </a:r>
            <a:r>
              <a:rPr lang="en-US" sz="1800" dirty="0"/>
              <a:t> by fulfilling min-spread, min-show time/quantity and min-hours of a trading day</a:t>
            </a:r>
          </a:p>
          <a:p>
            <a:pPr lvl="1"/>
            <a:endParaRPr lang="en-US" sz="1800" dirty="0"/>
          </a:p>
          <a:p>
            <a:pPr lvl="1"/>
            <a:r>
              <a:rPr lang="en-US" sz="1800" b="1" dirty="0"/>
              <a:t>Reference price calculation</a:t>
            </a:r>
            <a:r>
              <a:rPr lang="en-US" sz="1800" dirty="0"/>
              <a:t>: based on </a:t>
            </a:r>
            <a:r>
              <a:rPr lang="en-US" sz="1800" b="1" dirty="0">
                <a:solidFill>
                  <a:srgbClr val="0070C0"/>
                </a:solidFill>
              </a:rPr>
              <a:t>underlying instruments spot price, implied volatility</a:t>
            </a:r>
            <a:r>
              <a:rPr lang="en-US" sz="1800" dirty="0"/>
              <a:t>, </a:t>
            </a:r>
            <a:r>
              <a:rPr lang="en-US" sz="1800" b="1" dirty="0">
                <a:solidFill>
                  <a:srgbClr val="0070C0"/>
                </a:solidFill>
              </a:rPr>
              <a:t>conversion ratio, </a:t>
            </a:r>
            <a:r>
              <a:rPr lang="en-US" sz="1800" dirty="0"/>
              <a:t>static data (e.g. interest rate), </a:t>
            </a:r>
            <a:r>
              <a:rPr lang="en-US" sz="1800" b="1" dirty="0">
                <a:solidFill>
                  <a:srgbClr val="0070C0"/>
                </a:solidFill>
              </a:rPr>
              <a:t>Black-Scholes option pricing </a:t>
            </a:r>
            <a:r>
              <a:rPr lang="en-US" sz="1800" dirty="0"/>
              <a:t>(option Greeks) to estimate the fair value as the reference price</a:t>
            </a:r>
          </a:p>
        </p:txBody>
      </p:sp>
    </p:spTree>
    <p:extLst>
      <p:ext uri="{BB962C8B-B14F-4D97-AF65-F5344CB8AC3E}">
        <p14:creationId xmlns:p14="http://schemas.microsoft.com/office/powerpoint/2010/main" val="28105340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Making</a:t>
            </a:r>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a:t>Market 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sell of same name) </a:t>
            </a:r>
            <a:r>
              <a:rPr lang="en-US" sz="1600" dirty="0"/>
              <a:t>of market making orders into exchange continuously and react to </a:t>
            </a:r>
            <a:r>
              <a:rPr lang="en-US" sz="1600" b="1" dirty="0">
                <a:solidFill>
                  <a:srgbClr val="0070C0"/>
                </a:solidFill>
              </a:rPr>
              <a:t>reference price change </a:t>
            </a:r>
            <a:r>
              <a:rPr lang="en-US" sz="1600" dirty="0"/>
              <a:t>and</a:t>
            </a:r>
            <a:r>
              <a:rPr lang="en-US" sz="1600" b="1" dirty="0">
                <a:solidFill>
                  <a:srgbClr val="0070C0"/>
                </a:solidFill>
              </a:rPr>
              <a:t> min-spread </a:t>
            </a:r>
            <a:r>
              <a:rPr lang="en-US" sz="1600" dirty="0"/>
              <a:t>requirements</a:t>
            </a:r>
          </a:p>
          <a:p>
            <a:pPr marL="800100" lvl="1" indent="-342900">
              <a:buFont typeface="Arial" panose="020B0604020202020204" pitchFamily="34" charset="0"/>
              <a:buChar char="•"/>
            </a:pPr>
            <a:endParaRPr lang="en-US" sz="1600" dirty="0"/>
          </a:p>
          <a:p>
            <a:pPr marL="800100" lvl="1" indent="-342900">
              <a:buFont typeface="Arial" panose="020B0604020202020204" pitchFamily="34" charset="0"/>
              <a:buChar char="•"/>
            </a:pPr>
            <a:r>
              <a:rPr lang="en-US" sz="1600" dirty="0"/>
              <a:t>The quantity of the orders are based on </a:t>
            </a:r>
            <a:r>
              <a:rPr lang="en-US" sz="1600" b="1" dirty="0">
                <a:solidFill>
                  <a:srgbClr val="0070C0"/>
                </a:solidFill>
              </a:rPr>
              <a:t>liquidity obligations</a:t>
            </a:r>
            <a:r>
              <a:rPr lang="en-US" sz="1600" dirty="0"/>
              <a:t>. </a:t>
            </a:r>
            <a:endParaRPr lang="en-US" sz="1600" b="1" dirty="0">
              <a:solidFill>
                <a:srgbClr val="0070C0"/>
              </a:solidFill>
            </a:endParaRPr>
          </a:p>
          <a:p>
            <a:pPr marL="800100" lvl="1" indent="-342900">
              <a:buFont typeface="Arial" panose="020B0604020202020204" pitchFamily="34" charset="0"/>
              <a:buChar char="•"/>
            </a:pPr>
            <a:endParaRPr lang="en-US" sz="1600" dirty="0"/>
          </a:p>
          <a:p>
            <a:pPr marL="800100" lvl="1" indent="-342900">
              <a:buFont typeface="Arial" panose="020B0604020202020204" pitchFamily="34" charset="0"/>
              <a:buChar char="•"/>
            </a:pPr>
            <a:r>
              <a:rPr lang="en-US" sz="1600" dirty="0"/>
              <a:t>Adjusting (cancel or amend) the orders automatically according to the above rules and market conditions</a:t>
            </a:r>
          </a:p>
          <a:p>
            <a:pPr marL="800100" lvl="1" indent="-342900">
              <a:buFont typeface="Arial" panose="020B0604020202020204" pitchFamily="34" charset="0"/>
              <a:buChar char="•"/>
            </a:pPr>
            <a:endParaRPr lang="en-US" sz="1600" dirty="0"/>
          </a:p>
          <a:p>
            <a:pPr marL="800100" lvl="1" indent="-342900">
              <a:buFont typeface="Arial" panose="020B0604020202020204" pitchFamily="34" charset="0"/>
              <a:buChar char="•"/>
            </a:pPr>
            <a:r>
              <a:rPr lang="en-US" sz="1600" dirty="0"/>
              <a:t>Monitor 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a:p>
          <a:p>
            <a:pPr marL="800100" lvl="1" indent="-342900">
              <a:buFont typeface="Arial" panose="020B0604020202020204" pitchFamily="34" charset="0"/>
              <a:buChar char="•"/>
            </a:pPr>
            <a:r>
              <a:rPr lang="en-US" sz="1600" dirty="0"/>
              <a:t>keeping 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1198654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Making</a:t>
            </a:r>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a:t>Manual Override</a:t>
            </a:r>
          </a:p>
          <a:p>
            <a:pPr marL="800100" lvl="1" indent="-342900">
              <a:buFont typeface="Arial" panose="020B0604020202020204" pitchFamily="34" charset="0"/>
              <a:buChar char="•"/>
            </a:pPr>
            <a:r>
              <a:rPr lang="en-US" sz="1800" dirty="0"/>
              <a:t>Setup the min/max spread on top of the existing requirements</a:t>
            </a:r>
          </a:p>
          <a:p>
            <a:pPr marL="800100" lvl="1" indent="-342900">
              <a:buFont typeface="Arial" panose="020B0604020202020204" pitchFamily="34" charset="0"/>
              <a:buChar char="•"/>
            </a:pPr>
            <a:r>
              <a:rPr lang="en-US" sz="1800" b="1" dirty="0">
                <a:solidFill>
                  <a:srgbClr val="0070C0"/>
                </a:solidFill>
              </a:rPr>
              <a:t>Widen the spread or temporarily suspend the market making if the market is too volatiles</a:t>
            </a:r>
            <a:r>
              <a:rPr lang="en-US" sz="1800" dirty="0"/>
              <a:t> (e.g. Future drop 100 points in 5 mins, underlying go up 3% in 1 mins)</a:t>
            </a:r>
          </a:p>
          <a:p>
            <a:pPr marL="457200" lvl="1" indent="0">
              <a:buNone/>
            </a:pPr>
            <a:endParaRPr lang="en-US" sz="1800" dirty="0"/>
          </a:p>
          <a:p>
            <a:pPr marL="457200" lvl="1" indent="0">
              <a:buNone/>
            </a:pPr>
            <a:r>
              <a:rPr lang="en-US" sz="1800" dirty="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a:t>
            </a:r>
            <a:r>
              <a:rPr lang="en-US" sz="1800" b="1" dirty="0">
                <a:solidFill>
                  <a:srgbClr val="0070C0"/>
                </a:solidFill>
              </a:rPr>
              <a:t>distinguish between Market Making </a:t>
            </a:r>
            <a:r>
              <a:rPr lang="en-US" sz="1800" dirty="0"/>
              <a:t>or</a:t>
            </a:r>
            <a:r>
              <a:rPr lang="en-US" sz="1800" b="1" dirty="0">
                <a:solidFill>
                  <a:srgbClr val="0070C0"/>
                </a:solidFill>
              </a:rPr>
              <a:t> House/Client orders</a:t>
            </a: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4898382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Making</a:t>
            </a:r>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a:t>Risk Management</a:t>
            </a:r>
          </a:p>
          <a:p>
            <a:pPr marL="800100" lvl="1" indent="-342900">
              <a:buFont typeface="Arial" panose="020B0604020202020204" pitchFamily="34" charset="0"/>
              <a:buChar char="•"/>
            </a:pPr>
            <a:r>
              <a:rPr lang="en-US" sz="1800" dirty="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2890879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Making</a:t>
            </a:r>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p>
          <a:p>
            <a:pPr lvl="1"/>
            <a:r>
              <a:rPr lang="en-US" sz="1800" dirty="0"/>
              <a:t>Theta Risk (Time Decay)</a:t>
            </a:r>
          </a:p>
          <a:p>
            <a:pPr lvl="1"/>
            <a:r>
              <a:rPr lang="en-US" sz="1800" dirty="0"/>
              <a:t>Vega Risk (Implied volatility)</a:t>
            </a:r>
          </a:p>
          <a:p>
            <a:pPr lvl="1"/>
            <a:endParaRPr lang="en-US" sz="2000" dirty="0"/>
          </a:p>
          <a:p>
            <a:r>
              <a:rPr lang="en-US" sz="2000" b="1" dirty="0"/>
              <a:t>Hedging Calculation</a:t>
            </a:r>
          </a:p>
          <a:p>
            <a:pPr lvl="1">
              <a:buFont typeface="Arial" panose="020B0604020202020204" pitchFamily="34" charset="0"/>
              <a:buChar char="•"/>
            </a:pPr>
            <a:r>
              <a:rPr lang="en-US" sz="1800" dirty="0"/>
              <a:t>Black-Sholes model </a:t>
            </a:r>
          </a:p>
          <a:p>
            <a:pPr lvl="1">
              <a:buFont typeface="Arial" panose="020B0604020202020204" pitchFamily="34" charset="0"/>
              <a:buChar char="•"/>
            </a:pPr>
            <a:r>
              <a:rPr lang="en-US" sz="1800" dirty="0"/>
              <a:t>Finite 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6331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Arbitrage</a:t>
            </a:r>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a:t>Arbitrage</a:t>
            </a:r>
            <a:r>
              <a:rPr lang="en-US" sz="1600" dirty="0"/>
              <a:t> - </a:t>
            </a:r>
            <a:r>
              <a:rPr lang="en-US" sz="1600" b="1" dirty="0">
                <a:solidFill>
                  <a:srgbClr val="0070C0"/>
                </a:solidFill>
              </a:rPr>
              <a:t>simultaneous buy and sell </a:t>
            </a:r>
            <a:r>
              <a:rPr lang="en-US" sz="1600" dirty="0"/>
              <a:t>of an asset to profit from a </a:t>
            </a:r>
            <a:r>
              <a:rPr lang="en-US" sz="1600" b="1" dirty="0">
                <a:solidFill>
                  <a:srgbClr val="0070C0"/>
                </a:solidFill>
              </a:rPr>
              <a:t>price </a:t>
            </a:r>
            <a:r>
              <a:rPr lang="en-US" sz="1600" b="1" dirty="0" err="1">
                <a:solidFill>
                  <a:srgbClr val="0070C0"/>
                </a:solidFill>
              </a:rPr>
              <a:t>mis</a:t>
            </a:r>
            <a:r>
              <a:rPr lang="en-US" sz="1600" b="1" dirty="0">
                <a:solidFill>
                  <a:srgbClr val="0070C0"/>
                </a:solidFill>
              </a:rPr>
              <a:t>-match</a:t>
            </a:r>
            <a:r>
              <a:rPr lang="en-US" sz="1600" dirty="0"/>
              <a:t>. Profits 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inefficiencies</a:t>
            </a:r>
          </a:p>
        </p:txBody>
      </p:sp>
      <p:sp>
        <p:nvSpPr>
          <p:cNvPr id="4" name="TextBox 3"/>
          <p:cNvSpPr txBox="1"/>
          <p:nvPr/>
        </p:nvSpPr>
        <p:spPr>
          <a:xfrm>
            <a:off x="467544" y="2996952"/>
            <a:ext cx="4320480" cy="3631763"/>
          </a:xfrm>
          <a:prstGeom prst="rect">
            <a:avLst/>
          </a:prstGeom>
          <a:noFill/>
        </p:spPr>
        <p:txBody>
          <a:bodyPr wrap="square" rtlCol="0">
            <a:spAutoFit/>
          </a:bodyPr>
          <a:lstStyle/>
          <a:p>
            <a:r>
              <a:rPr lang="en-US" sz="1600" b="1" u="sng" dirty="0"/>
              <a:t>Warrant Arbitrage</a:t>
            </a:r>
          </a:p>
          <a:p>
            <a:r>
              <a:rPr lang="en-US" sz="1600" dirty="0"/>
              <a:t>Buy/Sell Warrant against the underlying stocks</a:t>
            </a:r>
          </a:p>
          <a:p>
            <a:endParaRPr lang="en-US" sz="1600" b="1" u="sng" dirty="0"/>
          </a:p>
          <a:p>
            <a:r>
              <a:rPr lang="en-US" sz="1600" b="1" u="sng" dirty="0"/>
              <a:t>ETF Arbitrage</a:t>
            </a:r>
          </a:p>
          <a:p>
            <a:r>
              <a:rPr lang="en-US" sz="1600" dirty="0"/>
              <a:t>Buy/Sell ETF against the underlying share holdings</a:t>
            </a:r>
          </a:p>
          <a:p>
            <a:endParaRPr lang="en-US" sz="1600" dirty="0"/>
          </a:p>
          <a:p>
            <a:r>
              <a:rPr lang="en-US" sz="1600" b="1" u="sng" dirty="0"/>
              <a:t>Index Arbitrage</a:t>
            </a:r>
          </a:p>
          <a:p>
            <a:r>
              <a:rPr lang="en-US" sz="1600" dirty="0"/>
              <a:t>Buy/Sell Index Contract against the underlying share holdings</a:t>
            </a:r>
          </a:p>
          <a:p>
            <a:endParaRPr lang="en-US" sz="1600" dirty="0"/>
          </a:p>
          <a:p>
            <a:r>
              <a:rPr lang="en-US" sz="1400" dirty="0"/>
              <a:t>(Need to take </a:t>
            </a:r>
            <a:r>
              <a:rPr lang="en-US" sz="1400" b="1" dirty="0">
                <a:solidFill>
                  <a:srgbClr val="0070C0"/>
                </a:solidFill>
              </a:rPr>
              <a:t>transaction cost </a:t>
            </a:r>
            <a:r>
              <a:rPr lang="en-US" sz="1400" dirty="0"/>
              <a:t>into account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676917"/>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27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sp>
        <p:nvSpPr>
          <p:cNvPr id="7" name="Content Placeholder 1"/>
          <p:cNvSpPr txBox="1">
            <a:spLocks/>
          </p:cNvSpPr>
          <p:nvPr/>
        </p:nvSpPr>
        <p:spPr>
          <a:xfrm>
            <a:off x="395536" y="1844824"/>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a:t>Day-trading:</a:t>
            </a:r>
            <a:r>
              <a:rPr lang="en-US" sz="2000" b="1" dirty="0">
                <a:solidFill>
                  <a:srgbClr val="0070C0"/>
                </a:solidFill>
              </a:rPr>
              <a:t> </a:t>
            </a:r>
            <a:r>
              <a:rPr lang="en-US" sz="2000" dirty="0"/>
              <a:t>buys and sells a financial instrument </a:t>
            </a:r>
            <a:r>
              <a:rPr lang="en-US" sz="2000" b="1" dirty="0">
                <a:solidFill>
                  <a:srgbClr val="0070C0"/>
                </a:solidFill>
              </a:rPr>
              <a:t>within the same trading day</a:t>
            </a:r>
            <a:r>
              <a:rPr lang="en-US" sz="2000" dirty="0"/>
              <a:t>, such that </a:t>
            </a:r>
            <a:r>
              <a:rPr lang="en-US" sz="2000" b="1" dirty="0">
                <a:solidFill>
                  <a:srgbClr val="0070C0"/>
                </a:solidFill>
              </a:rPr>
              <a:t>all positions are closed </a:t>
            </a:r>
            <a:r>
              <a:rPr lang="en-US" sz="2000" dirty="0"/>
              <a:t>before the market closes for the trading day</a:t>
            </a:r>
          </a:p>
          <a:p>
            <a:pPr marL="0" indent="0" algn="ctr"/>
            <a:endParaRPr lang="en-US" sz="2000" dirty="0"/>
          </a:p>
          <a:p>
            <a:pPr marL="0" indent="0" algn="ctr"/>
            <a:r>
              <a:rPr lang="en-US" sz="2000" dirty="0"/>
              <a:t>Day-trader = Gambler?</a:t>
            </a:r>
            <a:endParaRPr lang="en-US" sz="2000" b="1" dirty="0">
              <a:solidFill>
                <a:srgbClr val="0070C0"/>
              </a:solidFill>
            </a:endParaRP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marL="0" indent="0"/>
            <a:endParaRPr lang="en-US" sz="2000" dirty="0"/>
          </a:p>
        </p:txBody>
      </p:sp>
      <p:grpSp>
        <p:nvGrpSpPr>
          <p:cNvPr id="4" name="Group 3"/>
          <p:cNvGrpSpPr/>
          <p:nvPr/>
        </p:nvGrpSpPr>
        <p:grpSpPr>
          <a:xfrm>
            <a:off x="1979711" y="2944366"/>
            <a:ext cx="4352483" cy="2448272"/>
            <a:chOff x="2339752" y="3501008"/>
            <a:chExt cx="4352483" cy="2448272"/>
          </a:xfrm>
        </p:grpSpPr>
        <p:pic>
          <p:nvPicPr>
            <p:cNvPr id="2050" name="Picture 2" descr="Love Harry Love.avi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01008"/>
              <a:ext cx="4352483"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8990" y="5118283"/>
              <a:ext cx="2676951" cy="830997"/>
            </a:xfrm>
            <a:prstGeom prst="rect">
              <a:avLst/>
            </a:prstGeom>
            <a:noFill/>
          </p:spPr>
          <p:txBody>
            <a:bodyPr wrap="none" rtlCol="0">
              <a:spAutoFit/>
            </a:bodyPr>
            <a:lstStyle/>
            <a:p>
              <a:r>
                <a:rPr lang="en-US" dirty="0">
                  <a:solidFill>
                    <a:schemeClr val="bg1"/>
                  </a:solidFill>
                </a:rPr>
                <a:t>Love, Harry. Love.</a:t>
              </a:r>
            </a:p>
            <a:p>
              <a:r>
                <a:rPr lang="zh-TW" altLang="en-US" dirty="0">
                  <a:solidFill>
                    <a:schemeClr val="bg1"/>
                  </a:solidFill>
                </a:rPr>
                <a:t>係愛呀</a:t>
              </a:r>
              <a:r>
                <a:rPr lang="en-US" altLang="zh-TW" dirty="0">
                  <a:solidFill>
                    <a:schemeClr val="bg1"/>
                  </a:solidFill>
                </a:rPr>
                <a:t>, </a:t>
              </a:r>
              <a:r>
                <a:rPr lang="zh-TW" altLang="en-US" dirty="0">
                  <a:solidFill>
                    <a:schemeClr val="bg1"/>
                  </a:solidFill>
                </a:rPr>
                <a:t>哈利</a:t>
              </a:r>
              <a:endParaRPr lang="en-US" dirty="0">
                <a:solidFill>
                  <a:schemeClr val="bg1"/>
                </a:solidFill>
              </a:endParaRPr>
            </a:p>
          </p:txBody>
        </p:sp>
      </p:grpSp>
      <p:sp>
        <p:nvSpPr>
          <p:cNvPr id="8" name="TextBox 7"/>
          <p:cNvSpPr txBox="1"/>
          <p:nvPr/>
        </p:nvSpPr>
        <p:spPr>
          <a:xfrm>
            <a:off x="467544" y="5469031"/>
            <a:ext cx="7848872" cy="1200329"/>
          </a:xfrm>
          <a:prstGeom prst="rect">
            <a:avLst/>
          </a:prstGeom>
          <a:noFill/>
        </p:spPr>
        <p:txBody>
          <a:bodyPr wrap="square" rtlCol="0">
            <a:spAutoFit/>
          </a:bodyPr>
          <a:lstStyle/>
          <a:p>
            <a:r>
              <a:rPr lang="en-US" sz="1800" dirty="0"/>
              <a:t>We do day-trading, not because we’re short-term speculators or gamblers. It’s because we love our family as we </a:t>
            </a:r>
            <a:r>
              <a:rPr lang="en-US" sz="1800" b="1" dirty="0">
                <a:solidFill>
                  <a:srgbClr val="0070C0"/>
                </a:solidFill>
              </a:rPr>
              <a:t>don’t have to monitor other markets </a:t>
            </a:r>
            <a:r>
              <a:rPr lang="en-US" sz="1800" dirty="0"/>
              <a:t>when we back home.</a:t>
            </a:r>
          </a:p>
          <a:p>
            <a:endParaRPr lang="en-US" sz="1800" dirty="0"/>
          </a:p>
        </p:txBody>
      </p:sp>
    </p:spTree>
    <p:extLst>
      <p:ext uri="{BB962C8B-B14F-4D97-AF65-F5344CB8AC3E}">
        <p14:creationId xmlns:p14="http://schemas.microsoft.com/office/powerpoint/2010/main" val="9094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Arbitrage</a:t>
            </a:r>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a:t>Latency (</a:t>
            </a:r>
            <a:r>
              <a:rPr lang="en-US" sz="1600" b="1" u="sng" dirty="0">
                <a:solidFill>
                  <a:srgbClr val="0070C0"/>
                </a:solidFill>
              </a:rPr>
              <a:t>Venue</a:t>
            </a:r>
            <a:r>
              <a:rPr lang="en-US" sz="1600" b="1" u="sng" dirty="0"/>
              <a:t>) Arbitrage</a:t>
            </a:r>
            <a:endParaRPr lang="en-US" sz="1600" u="sng" dirty="0"/>
          </a:p>
          <a:p>
            <a:r>
              <a:rPr lang="en-US" sz="1600" dirty="0"/>
              <a:t>Latency refer 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executed. Latency Arbitrage derives its advantage by receiving and acting on market information faster than other market participants and “</a:t>
            </a:r>
            <a:r>
              <a:rPr lang="en-US" sz="1600" b="1" dirty="0">
                <a:solidFill>
                  <a:srgbClr val="0070C0"/>
                </a:solidFill>
              </a:rPr>
              <a:t>front-run</a:t>
            </a:r>
            <a:r>
              <a:rPr lang="en-US" sz="1600" dirty="0"/>
              <a:t>” their orders. It is popular in US (not in HK) because US has many different trading venues (ECN - Electronic Communication Network)</a:t>
            </a:r>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78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For extreme speed and low latency, it requires </a:t>
            </a:r>
            <a:r>
              <a:rPr lang="en-US" sz="1800" b="1" dirty="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121</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7544" y="2553866"/>
            <a:ext cx="5472608" cy="3539430"/>
          </a:xfrm>
          <a:prstGeom prst="rect">
            <a:avLst/>
          </a:prstGeom>
          <a:noFill/>
        </p:spPr>
        <p:txBody>
          <a:bodyPr wrap="square" rtlCol="0">
            <a:spAutoFit/>
          </a:bodyPr>
          <a:lstStyle/>
          <a:p>
            <a:r>
              <a:rPr lang="en-US" sz="1600" b="1" u="sng" dirty="0"/>
              <a:t>Co-location</a:t>
            </a:r>
            <a:r>
              <a:rPr lang="en-US" sz="1600" u="sng" dirty="0"/>
              <a:t> </a:t>
            </a:r>
          </a:p>
          <a:p>
            <a:r>
              <a:rPr lang="en-US" sz="1600" dirty="0"/>
              <a:t>Host 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a:t> increase the speed of </a:t>
            </a:r>
            <a:r>
              <a:rPr lang="en-US" sz="1600" b="1" dirty="0">
                <a:solidFill>
                  <a:srgbClr val="0070C0"/>
                </a:solidFill>
              </a:rPr>
              <a:t>transactions</a:t>
            </a:r>
          </a:p>
          <a:p>
            <a:pPr lvl="1">
              <a:buFont typeface="Arial" panose="020B0604020202020204" pitchFamily="34" charset="0"/>
              <a:buChar char="•"/>
            </a:pPr>
            <a:r>
              <a:rPr lang="en-US" sz="1600" dirty="0">
                <a:hlinkClick r:id="rId4"/>
              </a:rPr>
              <a:t> HKEx Data Centre and Hosting Services</a:t>
            </a:r>
            <a:endParaRPr lang="en-US" sz="1600" dirty="0"/>
          </a:p>
          <a:p>
            <a:pPr lvl="1">
              <a:buFont typeface="Arial" panose="020B0604020202020204" pitchFamily="34" charset="0"/>
              <a:buChar char="•"/>
            </a:pPr>
            <a:r>
              <a:rPr lang="en-US" sz="1600" dirty="0"/>
              <a:t> </a:t>
            </a:r>
            <a:r>
              <a:rPr lang="en-US" sz="1600" dirty="0">
                <a:hlinkClick r:id="rId5"/>
              </a:rPr>
              <a:t>The secret world of microwave networks</a:t>
            </a: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a:t>FPGA </a:t>
            </a:r>
            <a:r>
              <a:rPr lang="en-US" sz="1600" b="1" u="sng" dirty="0">
                <a:solidFill>
                  <a:srgbClr val="292934"/>
                </a:solidFill>
              </a:rPr>
              <a:t>(Field-Programmable Gate Array)</a:t>
            </a:r>
            <a:endParaRPr lang="en-US" sz="1600" b="1" u="sng" dirty="0">
              <a:solidFill>
                <a:srgbClr val="0070C0"/>
              </a:solidFill>
            </a:endParaRPr>
          </a:p>
          <a:p>
            <a:r>
              <a:rPr lang="en-US" sz="1600" dirty="0">
                <a:solidFill>
                  <a:srgbClr val="292934"/>
                </a:solidFill>
              </a:rPr>
              <a:t>Program the trading logic directly in the FPGA hardware </a:t>
            </a:r>
          </a:p>
          <a:p>
            <a:r>
              <a:rPr lang="en-US" sz="1600" dirty="0">
                <a:solidFill>
                  <a:srgbClr val="292934"/>
                </a:solidFill>
                <a:hlinkClick r:id="rId6"/>
              </a:rPr>
              <a:t>In Pursuit of Ultra-Low Latency: FPGA in High-Frequency Trading</a:t>
            </a:r>
            <a:endParaRPr lang="en-US" sz="1600" dirty="0">
              <a:hlinkClick r:id="" action="ppaction://noaction"/>
            </a:endParaRPr>
          </a:p>
          <a:p>
            <a:endParaRPr lang="en-US" sz="1600" dirty="0"/>
          </a:p>
        </p:txBody>
      </p:sp>
      <p:pic>
        <p:nvPicPr>
          <p:cNvPr id="8" name="Picture 2" descr="FPGA的圖片搜尋結果"/>
          <p:cNvPicPr>
            <a:picLocks noChangeAspect="1" noChangeArrowheads="1"/>
          </p:cNvPicPr>
          <p:nvPr/>
        </p:nvPicPr>
        <p:blipFill rotWithShape="1">
          <a:blip r:embed="rId7">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Arbitrage</a:t>
            </a:r>
          </a:p>
        </p:txBody>
      </p:sp>
    </p:spTree>
    <p:extLst>
      <p:ext uri="{BB962C8B-B14F-4D97-AF65-F5344CB8AC3E}">
        <p14:creationId xmlns:p14="http://schemas.microsoft.com/office/powerpoint/2010/main" val="33115058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122</a:t>
            </a:fld>
            <a:endParaRPr lang="en-US" sz="1400" dirty="0">
              <a:latin typeface="Arial" charset="0"/>
            </a:endParaRPr>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a:t>Counter Measure by big company</a:t>
            </a:r>
          </a:p>
          <a:p>
            <a:r>
              <a:rPr lang="en-US" sz="1600" dirty="0"/>
              <a:t>Executing </a:t>
            </a:r>
            <a:r>
              <a:rPr lang="en-US" sz="1600" b="1" dirty="0">
                <a:solidFill>
                  <a:srgbClr val="0070C0"/>
                </a:solidFill>
              </a:rPr>
              <a:t>synchronized trades in multiple exchanges</a:t>
            </a:r>
            <a:r>
              <a:rPr lang="en-US" sz="1600" dirty="0"/>
              <a:t>, consisting of </a:t>
            </a:r>
            <a:r>
              <a:rPr lang="en-US" sz="1600" b="1" dirty="0">
                <a:solidFill>
                  <a:srgbClr val="0070C0"/>
                </a:solidFill>
              </a:rPr>
              <a:t>atomic clocks</a:t>
            </a:r>
            <a:r>
              <a:rPr lang="en-US" sz="1600" dirty="0"/>
              <a:t> meticulously calibrated to vibrations of irradiated cesium atoms to sync orders to within a few </a:t>
            </a:r>
            <a:r>
              <a:rPr lang="en-US" sz="1600" b="1" dirty="0">
                <a:solidFill>
                  <a:srgbClr val="0070C0"/>
                </a:solidFill>
              </a:rPr>
              <a:t>billionths of a second (nanosecond)</a:t>
            </a:r>
            <a:r>
              <a:rPr lang="en-US" sz="1600" dirty="0"/>
              <a:t>. The smaller orders are sent to servers located as close to the exchanges as possible, along with instructions on the precise times that they should be executed. The co-located servers sync their transactions so that HFT firms won’t have enough time to identify an order on one exchange and then race to another to trade against it.</a:t>
            </a:r>
          </a:p>
          <a:p>
            <a:r>
              <a:rPr lang="en-US" sz="1600" dirty="0">
                <a:hlinkClick r:id="rId4"/>
              </a:rPr>
              <a:t>Renaissance Technologies Aims at HFT by Using Atomic Clock</a:t>
            </a:r>
            <a:endParaRPr lang="en-US" sz="1600" dirty="0"/>
          </a:p>
          <a:p>
            <a:endParaRPr lang="en-US" sz="1600" dirty="0"/>
          </a:p>
          <a:p>
            <a:endParaRPr lang="en-US" sz="1600" dirty="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293096"/>
            <a:ext cx="6063319" cy="2308324"/>
          </a:xfrm>
          <a:prstGeom prst="rect">
            <a:avLst/>
          </a:prstGeom>
          <a:noFill/>
        </p:spPr>
        <p:txBody>
          <a:bodyPr wrap="square" rtlCol="0">
            <a:spAutoFit/>
          </a:bodyPr>
          <a:lstStyle/>
          <a:p>
            <a:r>
              <a:rPr lang="en-US" sz="1600" b="1" u="sng" dirty="0"/>
              <a:t>Regulator </a:t>
            </a:r>
          </a:p>
          <a:p>
            <a:r>
              <a:rPr lang="en-US" sz="1600" dirty="0"/>
              <a:t>Latency arbitrage is unfair to </a:t>
            </a:r>
            <a:r>
              <a:rPr lang="en-US" sz="1600" b="1" dirty="0">
                <a:solidFill>
                  <a:srgbClr val="0070C0"/>
                </a:solidFill>
              </a:rPr>
              <a:t>retailers or smaller participants </a:t>
            </a:r>
            <a:r>
              <a:rPr lang="en-US" sz="1600" dirty="0"/>
              <a:t>that do not have the resource to build sophistication trading infrastructure. The New York Stock Exchange (NYSE) has won approval to implement its proposed </a:t>
            </a:r>
            <a:r>
              <a:rPr lang="en-US" sz="1600" b="1" dirty="0">
                <a:solidFill>
                  <a:srgbClr val="0070C0"/>
                </a:solidFill>
              </a:rPr>
              <a:t>350-microsecond delay </a:t>
            </a:r>
            <a:r>
              <a:rPr lang="en-US" sz="1600" dirty="0"/>
              <a:t>on NYSE MKT which </a:t>
            </a:r>
            <a:r>
              <a:rPr lang="en-US" sz="1600" b="1" dirty="0">
                <a:solidFill>
                  <a:srgbClr val="0070C0"/>
                </a:solidFill>
              </a:rPr>
              <a:t>slow down the high-frequency traders</a:t>
            </a:r>
            <a:r>
              <a:rPr lang="en-US" sz="1600" dirty="0"/>
              <a:t> and level the playing field.</a:t>
            </a:r>
          </a:p>
          <a:p>
            <a:r>
              <a:rPr lang="en-US" sz="1600" dirty="0">
                <a:hlinkClick r:id="rId7"/>
              </a:rPr>
              <a:t>NYSE gets speed bump approval from SEC</a:t>
            </a:r>
            <a:endParaRPr lang="en-US" sz="1600" dirty="0"/>
          </a:p>
          <a:p>
            <a:endParaRPr lang="en-US" sz="16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Arbitrage</a:t>
            </a:r>
            <a:endParaRPr lang="en-US" kern="0" dirty="0"/>
          </a:p>
        </p:txBody>
      </p:sp>
    </p:spTree>
    <p:extLst>
      <p:ext uri="{BB962C8B-B14F-4D97-AF65-F5344CB8AC3E}">
        <p14:creationId xmlns:p14="http://schemas.microsoft.com/office/powerpoint/2010/main" val="6067469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pic>
        <p:nvPicPr>
          <p:cNvPr id="1028" name="Picture 4" descr="Top 10 Cryptocurrency 2021 – Analysis &amp;amp; Data - Statistics and Data"/>
          <p:cNvPicPr>
            <a:picLocks noChangeAspect="1" noChangeArrowheads="1"/>
          </p:cNvPicPr>
          <p:nvPr/>
        </p:nvPicPr>
        <p:blipFill rotWithShape="1">
          <a:blip r:embed="rId2">
            <a:extLst>
              <a:ext uri="{28A0092B-C50C-407E-A947-70E740481C1C}">
                <a14:useLocalDpi xmlns:a14="http://schemas.microsoft.com/office/drawing/2010/main" val="0"/>
              </a:ext>
            </a:extLst>
          </a:blip>
          <a:srcRect l="3518" r="2664"/>
          <a:stretch/>
        </p:blipFill>
        <p:spPr bwMode="auto">
          <a:xfrm>
            <a:off x="244574" y="1641771"/>
            <a:ext cx="6343650" cy="3803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pto-exchanges' daily trading revenues. (Source: observer.com)"/>
          <p:cNvPicPr>
            <a:picLocks noChangeAspect="1" noChangeArrowheads="1"/>
          </p:cNvPicPr>
          <p:nvPr/>
        </p:nvPicPr>
        <p:blipFill rotWithShape="1">
          <a:blip r:embed="rId3">
            <a:extLst>
              <a:ext uri="{28A0092B-C50C-407E-A947-70E740481C1C}">
                <a14:useLocalDpi xmlns:a14="http://schemas.microsoft.com/office/drawing/2010/main" val="0"/>
              </a:ext>
            </a:extLst>
          </a:blip>
          <a:srcRect b="57514"/>
          <a:stretch/>
        </p:blipFill>
        <p:spPr bwMode="auto">
          <a:xfrm>
            <a:off x="2805476" y="3399631"/>
            <a:ext cx="6231020" cy="2765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7715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pic>
        <p:nvPicPr>
          <p:cNvPr id="1026" name="Picture 2" descr="https://miro.medium.com/max/700/1*y_MygDOdKe0vo6w4umRTng.png"/>
          <p:cNvPicPr>
            <a:picLocks noChangeAspect="1" noChangeArrowheads="1"/>
          </p:cNvPicPr>
          <p:nvPr/>
        </p:nvPicPr>
        <p:blipFill rotWithShape="1">
          <a:blip r:embed="rId2">
            <a:extLst>
              <a:ext uri="{28A0092B-C50C-407E-A947-70E740481C1C}">
                <a14:useLocalDpi xmlns:a14="http://schemas.microsoft.com/office/drawing/2010/main" val="0"/>
              </a:ext>
            </a:extLst>
          </a:blip>
          <a:srcRect b="68830"/>
          <a:stretch/>
        </p:blipFill>
        <p:spPr bwMode="auto">
          <a:xfrm>
            <a:off x="827584" y="3068960"/>
            <a:ext cx="6667500" cy="21614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1928662"/>
            <a:ext cx="7632848" cy="1261884"/>
          </a:xfrm>
          <a:prstGeom prst="rect">
            <a:avLst/>
          </a:prstGeom>
          <a:noFill/>
        </p:spPr>
        <p:txBody>
          <a:bodyPr wrap="square" rtlCol="0">
            <a:spAutoFit/>
          </a:bodyPr>
          <a:lstStyle/>
          <a:p>
            <a:r>
              <a:rPr lang="en-US" sz="1800" b="1" dirty="0">
                <a:hlinkClick r:id="rId3"/>
              </a:rPr>
              <a:t>Data Science and Cryptocurrency arbitrage: How to profit from it</a:t>
            </a:r>
            <a:endParaRPr lang="en-US" sz="1800" b="1" dirty="0"/>
          </a:p>
          <a:p>
            <a:endParaRPr lang="en-US" sz="1800" b="1" dirty="0"/>
          </a:p>
          <a:p>
            <a:r>
              <a:rPr lang="en-US" sz="1600" dirty="0"/>
              <a:t>Cryptocurrencies arb opportunities in different exchanges — 7/22 to 8/23 2017</a:t>
            </a:r>
            <a:endParaRPr lang="en-US" sz="1600" b="1" dirty="0"/>
          </a:p>
          <a:p>
            <a:endParaRPr lang="en-US" dirty="0"/>
          </a:p>
        </p:txBody>
      </p:sp>
    </p:spTree>
    <p:extLst>
      <p:ext uri="{BB962C8B-B14F-4D97-AF65-F5344CB8AC3E}">
        <p14:creationId xmlns:p14="http://schemas.microsoft.com/office/powerpoint/2010/main" val="32345849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sp>
        <p:nvSpPr>
          <p:cNvPr id="2" name="TextBox 1"/>
          <p:cNvSpPr txBox="1"/>
          <p:nvPr/>
        </p:nvSpPr>
        <p:spPr>
          <a:xfrm>
            <a:off x="4644008" y="1772816"/>
            <a:ext cx="4248472" cy="4401205"/>
          </a:xfrm>
          <a:prstGeom prst="rect">
            <a:avLst/>
          </a:prstGeom>
          <a:noFill/>
        </p:spPr>
        <p:txBody>
          <a:bodyPr wrap="square" rtlCol="0">
            <a:spAutoFit/>
          </a:bodyPr>
          <a:lstStyle/>
          <a:p>
            <a:r>
              <a:rPr lang="en-US" sz="1600" b="1" dirty="0">
                <a:solidFill>
                  <a:srgbClr val="0070C0"/>
                </a:solidFill>
              </a:rPr>
              <a:t>90%</a:t>
            </a:r>
            <a:r>
              <a:rPr lang="en-US" sz="1600" dirty="0"/>
              <a:t> of the trades, a </a:t>
            </a:r>
            <a:r>
              <a:rPr lang="en-US" sz="1600" b="1" dirty="0">
                <a:solidFill>
                  <a:srgbClr val="0070C0"/>
                </a:solidFill>
              </a:rPr>
              <a:t>Chinese exchange </a:t>
            </a:r>
            <a:r>
              <a:rPr lang="en-US" sz="1600" dirty="0"/>
              <a:t>was involved as one of the parties in the arbitrage</a:t>
            </a:r>
          </a:p>
          <a:p>
            <a:endParaRPr lang="en-US" sz="1600" dirty="0"/>
          </a:p>
          <a:p>
            <a:r>
              <a:rPr lang="en-US" sz="1600" dirty="0"/>
              <a:t>On September 4th 2017, China announced the </a:t>
            </a:r>
            <a:r>
              <a:rPr lang="en-US" sz="1600" b="1" dirty="0">
                <a:solidFill>
                  <a:srgbClr val="0070C0"/>
                </a:solidFill>
              </a:rPr>
              <a:t>banning of ICOs, exchanges and mining operations</a:t>
            </a:r>
            <a:r>
              <a:rPr lang="en-US" sz="1600" dirty="0"/>
              <a:t>. Some operators given 30 days to cease operations. </a:t>
            </a:r>
          </a:p>
          <a:p>
            <a:endParaRPr lang="en-US" sz="1600" dirty="0"/>
          </a:p>
          <a:p>
            <a:r>
              <a:rPr lang="en-US" sz="1600" dirty="0"/>
              <a:t>Chinese miners (where a great deal of cryptocurrency mining existed), were </a:t>
            </a:r>
            <a:r>
              <a:rPr lang="en-US" sz="1600" b="1" dirty="0">
                <a:solidFill>
                  <a:srgbClr val="0070C0"/>
                </a:solidFill>
              </a:rPr>
              <a:t>“forced” to sell its production in local Chinese exchanges at discounted prices</a:t>
            </a:r>
            <a:r>
              <a:rPr lang="en-US" sz="1600" dirty="0"/>
              <a:t>, which allowed operators of Chinese exchanges to profit from price discrepancies in exchanges outside China.</a:t>
            </a:r>
          </a:p>
          <a:p>
            <a:endParaRPr lang="en-US" dirty="0"/>
          </a:p>
        </p:txBody>
      </p:sp>
      <p:pic>
        <p:nvPicPr>
          <p:cNvPr id="2050" name="Picture 2" descr="https://miro.medium.com/max/500/1*nvDYDW6fTAawhWG7cCSbnA.png"/>
          <p:cNvPicPr>
            <a:picLocks noChangeAspect="1" noChangeArrowheads="1"/>
          </p:cNvPicPr>
          <p:nvPr/>
        </p:nvPicPr>
        <p:blipFill rotWithShape="1">
          <a:blip r:embed="rId2">
            <a:extLst>
              <a:ext uri="{28A0092B-C50C-407E-A947-70E740481C1C}">
                <a14:useLocalDpi xmlns:a14="http://schemas.microsoft.com/office/drawing/2010/main" val="0"/>
              </a:ext>
            </a:extLst>
          </a:blip>
          <a:srcRect l="4200" t="2270" r="4800" b="32012"/>
          <a:stretch/>
        </p:blipFill>
        <p:spPr bwMode="auto">
          <a:xfrm>
            <a:off x="179512" y="1628800"/>
            <a:ext cx="4333875" cy="465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7898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Arbitrage</a:t>
            </a:r>
          </a:p>
        </p:txBody>
      </p:sp>
      <p:sp>
        <p:nvSpPr>
          <p:cNvPr id="2" name="TextBox 1"/>
          <p:cNvSpPr txBox="1"/>
          <p:nvPr/>
        </p:nvSpPr>
        <p:spPr>
          <a:xfrm>
            <a:off x="683568" y="3212976"/>
            <a:ext cx="7344816" cy="3046988"/>
          </a:xfrm>
          <a:prstGeom prst="rect">
            <a:avLst/>
          </a:prstGeom>
          <a:noFill/>
        </p:spPr>
        <p:txBody>
          <a:bodyPr wrap="square" rtlCol="0">
            <a:spAutoFit/>
          </a:bodyPr>
          <a:lstStyle/>
          <a:p>
            <a:r>
              <a:rPr lang="en-US" sz="1600" b="1" u="sng" dirty="0"/>
              <a:t>Challenges</a:t>
            </a:r>
          </a:p>
          <a:p>
            <a:endParaRPr lang="en-US" sz="1600" dirty="0"/>
          </a:p>
          <a:p>
            <a:pPr marL="285750" indent="-285750">
              <a:buFont typeface="Arial" panose="020B0604020202020204" pitchFamily="34" charset="0"/>
              <a:buChar char="•"/>
            </a:pPr>
            <a:r>
              <a:rPr lang="en-US" sz="1600" b="1" dirty="0"/>
              <a:t>Timing and Liquidity</a:t>
            </a:r>
            <a:r>
              <a:rPr lang="en-US" sz="1600" dirty="0"/>
              <a:t>: the opportunities is getting </a:t>
            </a:r>
            <a:r>
              <a:rPr lang="en-US" sz="1600" b="1" dirty="0">
                <a:solidFill>
                  <a:srgbClr val="0070C0"/>
                </a:solidFill>
              </a:rPr>
              <a:t>less frequent </a:t>
            </a:r>
            <a:r>
              <a:rPr lang="en-US" sz="1600" dirty="0"/>
              <a:t>and timing window is getting </a:t>
            </a:r>
            <a:r>
              <a:rPr lang="en-US" sz="1600" b="1" dirty="0">
                <a:solidFill>
                  <a:srgbClr val="0070C0"/>
                </a:solidFill>
              </a:rPr>
              <a:t>shorter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Transaction Cost</a:t>
            </a:r>
            <a:r>
              <a:rPr lang="en-US" sz="1600" dirty="0"/>
              <a:t>: commission on </a:t>
            </a:r>
            <a:r>
              <a:rPr lang="en-US" sz="1600" b="1" dirty="0">
                <a:solidFill>
                  <a:srgbClr val="0070C0"/>
                </a:solidFill>
              </a:rPr>
              <a:t>both side </a:t>
            </a:r>
            <a:r>
              <a:rPr lang="en-US" sz="1600" dirty="0"/>
              <a:t>to complete transaction. </a:t>
            </a:r>
            <a:r>
              <a:rPr lang="en-US" sz="1600" b="1" dirty="0">
                <a:solidFill>
                  <a:srgbClr val="0070C0"/>
                </a:solidFill>
              </a:rPr>
              <a:t>Transfer coins </a:t>
            </a:r>
            <a:r>
              <a:rPr lang="en-US" sz="1600" dirty="0"/>
              <a:t>between Crypto exchanges incur withdrawal cost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Credit Risk</a:t>
            </a:r>
            <a:r>
              <a:rPr lang="en-US" sz="1600" dirty="0"/>
              <a:t>: mindful why the quotes are lower at some Crypto exchanges. That is because the market judges it to have a </a:t>
            </a:r>
            <a:r>
              <a:rPr lang="en-US" sz="1600" b="1" dirty="0">
                <a:solidFill>
                  <a:srgbClr val="0070C0"/>
                </a:solidFill>
              </a:rPr>
              <a:t>lower credit rating</a:t>
            </a:r>
            <a:r>
              <a:rPr lang="en-US" sz="1600" dirty="0"/>
              <a:t>. The long positions are exposed to credit risk there. (</a:t>
            </a:r>
            <a:r>
              <a:rPr lang="en-US" sz="1600" dirty="0">
                <a:hlinkClick r:id="rId2"/>
              </a:rPr>
              <a:t>Hong Kong crypto exchange </a:t>
            </a:r>
            <a:r>
              <a:rPr lang="en-US" sz="1600" dirty="0" err="1">
                <a:hlinkClick r:id="rId2"/>
              </a:rPr>
              <a:t>Coinsuper</a:t>
            </a:r>
            <a:r>
              <a:rPr lang="en-US" sz="1600" dirty="0">
                <a:hlinkClick r:id="rId2"/>
              </a:rPr>
              <a:t> allegedly frozen, users unable to withdraw funds</a:t>
            </a:r>
            <a:r>
              <a:rPr lang="en-US" sz="1600" dirty="0"/>
              <a:t>)</a:t>
            </a:r>
          </a:p>
        </p:txBody>
      </p:sp>
      <p:pic>
        <p:nvPicPr>
          <p:cNvPr id="3074" name="Picture 2" descr="Crypto Arbitrage | Top 10 Questions | Currenc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700808"/>
            <a:ext cx="4751787" cy="191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2136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Range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Price range</a:t>
            </a:r>
            <a:r>
              <a:rPr lang="en-US" sz="1800" dirty="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904327215"/>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extLst>
                    <a:ext uri="{9D8B030D-6E8A-4147-A177-3AD203B41FA5}">
                      <a16:colId xmlns:a16="http://schemas.microsoft.com/office/drawing/2014/main" val="20000"/>
                    </a:ext>
                  </a:extLst>
                </a:gridCol>
                <a:gridCol w="4511824">
                  <a:extLst>
                    <a:ext uri="{9D8B030D-6E8A-4147-A177-3AD203B41FA5}">
                      <a16:colId xmlns:a16="http://schemas.microsoft.com/office/drawing/2014/main" val="20001"/>
                    </a:ext>
                  </a:extLst>
                </a:gridCol>
              </a:tblGrid>
              <a:tr h="370840">
                <a:tc>
                  <a:txBody>
                    <a:bodyPr/>
                    <a:lstStyle/>
                    <a:p>
                      <a:r>
                        <a:rPr lang="en-US" sz="1600" dirty="0"/>
                        <a:t>Market</a:t>
                      </a:r>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US" sz="1600" dirty="0"/>
                        <a:t>Hong Kong</a:t>
                      </a:r>
                    </a:p>
                  </a:txBody>
                  <a:tcPr/>
                </a:tc>
                <a:tc>
                  <a:txBody>
                    <a:bodyPr/>
                    <a:lstStyle/>
                    <a:p>
                      <a:r>
                        <a:rPr lang="en-US" sz="1600" dirty="0"/>
                        <a:t>Quotation Rule: Order price not away more than 24 spreads from </a:t>
                      </a:r>
                      <a:r>
                        <a:rPr lang="en-US" sz="1600" dirty="0" err="1"/>
                        <a:t>nomimal</a:t>
                      </a:r>
                      <a:r>
                        <a:rPr lang="en-US" sz="1600" dirty="0"/>
                        <a:t> price in </a:t>
                      </a:r>
                      <a:r>
                        <a:rPr lang="en-US" sz="1600" dirty="0" err="1"/>
                        <a:t>Cont</a:t>
                      </a:r>
                      <a:r>
                        <a:rPr lang="en-US" sz="1600" dirty="0"/>
                        <a:t> Trading; +/- 24 in Auction</a:t>
                      </a:r>
                    </a:p>
                    <a:p>
                      <a:endParaRPr lang="en-US" sz="1600" dirty="0"/>
                    </a:p>
                  </a:txBody>
                  <a:tcPr/>
                </a:tc>
                <a:extLst>
                  <a:ext uri="{0D108BD9-81ED-4DB2-BD59-A6C34878D82A}">
                    <a16:rowId xmlns:a16="http://schemas.microsoft.com/office/drawing/2014/main" val="10001"/>
                  </a:ext>
                </a:extLst>
              </a:tr>
              <a:tr h="370840">
                <a:tc>
                  <a:txBody>
                    <a:bodyPr/>
                    <a:lstStyle/>
                    <a:p>
                      <a:r>
                        <a:rPr lang="en-US" sz="1600" dirty="0"/>
                        <a:t>Taiwan</a:t>
                      </a:r>
                    </a:p>
                  </a:txBody>
                  <a:tcPr/>
                </a:tc>
                <a:tc>
                  <a:txBody>
                    <a:bodyPr/>
                    <a:lstStyle/>
                    <a:p>
                      <a:r>
                        <a:rPr lang="en-US" sz="1600" dirty="0"/>
                        <a:t>10% from </a:t>
                      </a:r>
                      <a:r>
                        <a:rPr lang="en-US" sz="1600" baseline="0" dirty="0"/>
                        <a:t>close</a:t>
                      </a:r>
                      <a:endParaRPr lang="en-US" sz="1600" dirty="0"/>
                    </a:p>
                  </a:txBody>
                  <a:tcPr/>
                </a:tc>
                <a:extLst>
                  <a:ext uri="{0D108BD9-81ED-4DB2-BD59-A6C34878D82A}">
                    <a16:rowId xmlns:a16="http://schemas.microsoft.com/office/drawing/2014/main" val="10002"/>
                  </a:ext>
                </a:extLst>
              </a:tr>
              <a:tr h="370840">
                <a:tc>
                  <a:txBody>
                    <a:bodyPr/>
                    <a:lstStyle/>
                    <a:p>
                      <a:r>
                        <a:rPr lang="en-US" sz="1600" dirty="0"/>
                        <a:t>China</a:t>
                      </a:r>
                    </a:p>
                  </a:txBody>
                  <a:tcPr/>
                </a:tc>
                <a:tc>
                  <a:txBody>
                    <a:bodyPr/>
                    <a:lstStyle/>
                    <a:p>
                      <a:r>
                        <a:rPr lang="en-US" sz="1600" dirty="0"/>
                        <a:t>10% from close</a:t>
                      </a:r>
                    </a:p>
                  </a:txBody>
                  <a:tcPr/>
                </a:tc>
                <a:extLst>
                  <a:ext uri="{0D108BD9-81ED-4DB2-BD59-A6C34878D82A}">
                    <a16:rowId xmlns:a16="http://schemas.microsoft.com/office/drawing/2014/main" val="10003"/>
                  </a:ext>
                </a:extLst>
              </a:tr>
              <a:tr h="370840">
                <a:tc>
                  <a:txBody>
                    <a:bodyPr/>
                    <a:lstStyle/>
                    <a:p>
                      <a:r>
                        <a:rPr lang="en-US" sz="1600" dirty="0"/>
                        <a:t>Singapore</a:t>
                      </a:r>
                    </a:p>
                  </a:txBody>
                  <a:tcPr/>
                </a:tc>
                <a:tc>
                  <a:txBody>
                    <a:bodyPr/>
                    <a:lstStyle/>
                    <a:p>
                      <a:r>
                        <a:rPr lang="en-US" sz="1600" dirty="0"/>
                        <a:t>10% from close</a:t>
                      </a:r>
                    </a:p>
                  </a:txBody>
                  <a:tcPr/>
                </a:tc>
                <a:extLst>
                  <a:ext uri="{0D108BD9-81ED-4DB2-BD59-A6C34878D82A}">
                    <a16:rowId xmlns:a16="http://schemas.microsoft.com/office/drawing/2014/main" val="10004"/>
                  </a:ext>
                </a:extLst>
              </a:tr>
              <a:tr h="370840">
                <a:tc>
                  <a:txBody>
                    <a:bodyPr/>
                    <a:lstStyle/>
                    <a:p>
                      <a:r>
                        <a:rPr lang="en-US" sz="1600" dirty="0"/>
                        <a:t>Korea</a:t>
                      </a:r>
                    </a:p>
                  </a:txBody>
                  <a:tcPr/>
                </a:tc>
                <a:tc>
                  <a:txBody>
                    <a:bodyPr/>
                    <a:lstStyle/>
                    <a:p>
                      <a:r>
                        <a:rPr lang="en-US" sz="1600" dirty="0"/>
                        <a:t>15% from close</a:t>
                      </a:r>
                    </a:p>
                  </a:txBody>
                  <a:tcPr/>
                </a:tc>
                <a:extLst>
                  <a:ext uri="{0D108BD9-81ED-4DB2-BD59-A6C34878D82A}">
                    <a16:rowId xmlns:a16="http://schemas.microsoft.com/office/drawing/2014/main" val="10005"/>
                  </a:ext>
                </a:extLst>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a:t>HK uses </a:t>
            </a:r>
            <a:r>
              <a:rPr lang="en-US" sz="1600" b="1" dirty="0">
                <a:solidFill>
                  <a:srgbClr val="0070C0"/>
                </a:solidFill>
              </a:rPr>
              <a:t>dynamic price range </a:t>
            </a:r>
            <a:r>
              <a:rPr lang="en-US" sz="1600" dirty="0"/>
              <a:t>which is the most difficult to program and monitor</a:t>
            </a:r>
          </a:p>
        </p:txBody>
      </p:sp>
    </p:spTree>
    <p:extLst>
      <p:ext uri="{BB962C8B-B14F-4D97-AF65-F5344CB8AC3E}">
        <p14:creationId xmlns:p14="http://schemas.microsoft.com/office/powerpoint/2010/main" val="10023007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Volatility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Volatility Control Mechanism (VCM): prevent or control the </a:t>
            </a:r>
            <a:r>
              <a:rPr lang="en-US" sz="1800" b="1" dirty="0">
                <a:solidFill>
                  <a:srgbClr val="0070C0"/>
                </a:solidFill>
              </a:rPr>
              <a:t>extreme volatility</a:t>
            </a:r>
            <a:r>
              <a:rPr lang="en-US" sz="1800" dirty="0"/>
              <a:t> and provide </a:t>
            </a:r>
            <a:r>
              <a:rPr lang="en-US" sz="1800" b="1" dirty="0">
                <a:solidFill>
                  <a:srgbClr val="0070C0"/>
                </a:solidFill>
              </a:rPr>
              <a:t>cool down period</a:t>
            </a:r>
            <a:r>
              <a:rPr lang="en-US" sz="1800" dirty="0"/>
              <a:t>: </a:t>
            </a:r>
            <a:r>
              <a:rPr lang="en-US" sz="1800" dirty="0">
                <a:hlinkClick r:id="rId2"/>
              </a:rPr>
              <a:t>https://www.hkex.com.hk/vcm/en/index.htm</a:t>
            </a:r>
            <a:endParaRPr lang="en-US" sz="18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15676190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a:hlinkClick r:id="rId2"/>
              </a:rPr>
              <a:t>SFC reprimands and fines Sun Hung Kai Investment Services Limited</a:t>
            </a:r>
            <a:endParaRPr lang="en-US" sz="1400" dirty="0"/>
          </a:p>
          <a:p>
            <a:pPr marL="0" indent="0"/>
            <a:r>
              <a:rPr lang="en-US" sz="1400" dirty="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Life</a:t>
            </a:r>
            <a:r>
              <a:rPr lang="en-US" sz="1400" dirty="0"/>
              <a:t>. 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p>
          <a:p>
            <a:pPr marL="0" indent="0"/>
            <a:endParaRPr lang="en-US" sz="1600" b="1" dirty="0">
              <a:solidFill>
                <a:srgbClr val="0070C0"/>
              </a:solidFill>
            </a:endParaRPr>
          </a:p>
          <a:p>
            <a:pPr marL="0" indent="0"/>
            <a:r>
              <a:rPr lang="en-US" sz="1400" dirty="0">
                <a:hlinkClick r:id="rId3"/>
              </a:rPr>
              <a:t>SFC reprimands and fines Credit Suisse (Hong Kong) Limited</a:t>
            </a:r>
            <a:endParaRPr lang="en-US" sz="1400" dirty="0"/>
          </a:p>
          <a:p>
            <a:pPr marL="0" indent="0"/>
            <a:r>
              <a:rPr lang="en-US" sz="1400" dirty="0"/>
              <a:t>Fined a 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a:p>
          <a:p>
            <a:pPr marL="0" indent="0"/>
            <a:r>
              <a:rPr lang="en-US" sz="1400" b="1" dirty="0">
                <a:solidFill>
                  <a:srgbClr val="0070C0"/>
                </a:solidFill>
              </a:rPr>
              <a:t>Fined $4.5 million </a:t>
            </a:r>
            <a:r>
              <a:rPr lang="en-US" sz="1400" dirty="0"/>
              <a:t>for 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a:t>. The 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3630799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80527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844824"/>
            <a:ext cx="8208912" cy="42484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a:t>Fat Finger Limit (FFL): </a:t>
            </a:r>
            <a:r>
              <a:rPr lang="en-US" sz="1600" dirty="0"/>
              <a:t>set the max quantity &amp; notional, price deviation to catch unrealistic inputs due to </a:t>
            </a:r>
            <a:r>
              <a:rPr lang="en-US" sz="1600" b="1" dirty="0">
                <a:solidFill>
                  <a:srgbClr val="0070C0"/>
                </a:solidFill>
              </a:rPr>
              <a:t>extreme market conditions, human typos or erroneous setup</a:t>
            </a:r>
          </a:p>
          <a:p>
            <a:pPr lvl="1"/>
            <a:endParaRPr lang="en-US" sz="1800" dirty="0"/>
          </a:p>
          <a:p>
            <a:pPr lvl="1"/>
            <a:r>
              <a:rPr lang="en-US" sz="1600" b="1" dirty="0"/>
              <a:t>Price Impact</a:t>
            </a:r>
            <a:r>
              <a:rPr lang="en-US" sz="1600" dirty="0"/>
              <a:t>: </a:t>
            </a:r>
            <a:r>
              <a:rPr lang="en-US" sz="1600" b="1" dirty="0">
                <a:solidFill>
                  <a:srgbClr val="0070C0"/>
                </a:solidFill>
              </a:rPr>
              <a:t>snap a starting reference price </a:t>
            </a:r>
            <a:r>
              <a:rPr lang="en-US" sz="1600" dirty="0"/>
              <a:t>and set the Algo trading price range (usually in steps of 3%, 5%, 10% etc.)</a:t>
            </a:r>
          </a:p>
          <a:p>
            <a:pPr marL="457200" lvl="1" indent="0">
              <a:buNone/>
            </a:pPr>
            <a:endParaRPr lang="en-US" sz="1600" dirty="0"/>
          </a:p>
          <a:p>
            <a:pPr marL="800100" lvl="1" indent="-342900">
              <a:buFont typeface="Arial" panose="020B0604020202020204" pitchFamily="34" charset="0"/>
              <a:buChar char="•"/>
            </a:pPr>
            <a:r>
              <a:rPr lang="en-US" sz="1600" b="1" dirty="0"/>
              <a:t>Prevent Own Execution</a:t>
            </a:r>
            <a:r>
              <a:rPr lang="en-US" sz="1600" dirty="0"/>
              <a:t>: For certain </a:t>
            </a:r>
            <a:r>
              <a:rPr lang="en-US" sz="1600" dirty="0" err="1"/>
              <a:t>Algos</a:t>
            </a:r>
            <a:r>
              <a:rPr lang="en-US" sz="1600" dirty="0"/>
              <a:t> (Market Making), Buy/Sell price can never been crossed as it will lead to executions. This may be deemed as </a:t>
            </a:r>
            <a:r>
              <a:rPr lang="en-US" sz="1600" b="1" dirty="0">
                <a:solidFill>
                  <a:srgbClr val="0070C0"/>
                </a:solidFill>
              </a:rPr>
              <a:t>creating fake transactions</a:t>
            </a:r>
          </a:p>
          <a:p>
            <a:pPr marL="800100" lvl="1" indent="-342900">
              <a:buFont typeface="Arial" panose="020B0604020202020204" pitchFamily="34" charset="0"/>
              <a:buChar char="•"/>
            </a:pPr>
            <a:endParaRPr lang="en-US" sz="1600" b="1" dirty="0"/>
          </a:p>
          <a:p>
            <a:pPr marL="800100" lvl="1" indent="-342900">
              <a:buFont typeface="Arial" panose="020B0604020202020204" pitchFamily="34" charset="0"/>
              <a:buChar char="•"/>
            </a:pPr>
            <a:r>
              <a:rPr lang="en-US" sz="1600" b="1" dirty="0"/>
              <a:t>Order 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10196427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72816"/>
            <a:ext cx="7632848"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dirty="0"/>
              <a:t>Prevent </a:t>
            </a:r>
            <a:r>
              <a:rPr lang="en-US" sz="1600" b="1" dirty="0">
                <a:solidFill>
                  <a:srgbClr val="0070C0"/>
                </a:solidFill>
              </a:rPr>
              <a:t>order flashing</a:t>
            </a:r>
            <a:r>
              <a:rPr lang="en-US" sz="1600" dirty="0"/>
              <a:t> (create false liquidity to fool the investors)</a:t>
            </a:r>
          </a:p>
          <a:p>
            <a:pPr lvl="1"/>
            <a:endParaRPr lang="en-US" sz="1600" dirty="0"/>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72370353"/>
              </p:ext>
            </p:extLst>
          </p:nvPr>
        </p:nvGraphicFramePr>
        <p:xfrm>
          <a:off x="1331640" y="2492896"/>
          <a:ext cx="3384375" cy="1409283"/>
        </p:xfrm>
        <a:graphic>
          <a:graphicData uri="http://schemas.openxmlformats.org/drawingml/2006/table">
            <a:tbl>
              <a:tblPr firstRow="1" firstCol="1" bandRow="1">
                <a:tableStyleId>{5C22544A-7EE6-4342-B048-85BDC9FD1C3A}</a:tableStyleId>
              </a:tblPr>
              <a:tblGrid>
                <a:gridCol w="807151">
                  <a:extLst>
                    <a:ext uri="{9D8B030D-6E8A-4147-A177-3AD203B41FA5}">
                      <a16:colId xmlns:a16="http://schemas.microsoft.com/office/drawing/2014/main" val="20000"/>
                    </a:ext>
                  </a:extLst>
                </a:gridCol>
                <a:gridCol w="955544">
                  <a:extLst>
                    <a:ext uri="{9D8B030D-6E8A-4147-A177-3AD203B41FA5}">
                      <a16:colId xmlns:a16="http://schemas.microsoft.com/office/drawing/2014/main" val="20001"/>
                    </a:ext>
                  </a:extLst>
                </a:gridCol>
                <a:gridCol w="775586">
                  <a:extLst>
                    <a:ext uri="{9D8B030D-6E8A-4147-A177-3AD203B41FA5}">
                      <a16:colId xmlns:a16="http://schemas.microsoft.com/office/drawing/2014/main" val="20002"/>
                    </a:ext>
                  </a:extLst>
                </a:gridCol>
                <a:gridCol w="84609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marL="0" algn="r" defTabSz="914400" rtl="0" eaLnBrk="1" latinLnBrk="0" hangingPunct="1">
                        <a:lnSpc>
                          <a:spcPct val="115000"/>
                        </a:lnSpc>
                        <a:spcAft>
                          <a:spcPts val="0"/>
                        </a:spcAft>
                      </a:pPr>
                      <a:r>
                        <a:rPr lang="en-US" sz="1100" b="1" kern="1200" dirty="0">
                          <a:solidFill>
                            <a:schemeClr val="tx2">
                              <a:lumMod val="85000"/>
                              <a:lumOff val="15000"/>
                            </a:schemeClr>
                          </a:solidFill>
                          <a:effectLst/>
                          <a:latin typeface="+mn-lt"/>
                          <a:ea typeface="+mn-ea"/>
                          <a:cs typeface="+mn-cs"/>
                        </a:rPr>
                        <a:t>10,000</a:t>
                      </a:r>
                    </a:p>
                  </a:txBody>
                  <a:tcPr marL="68580" marR="68580" marT="0" marB="0">
                    <a:solidFill>
                      <a:srgbClr val="FFFF00"/>
                    </a:solidFill>
                  </a:tcPr>
                </a:tc>
                <a:tc>
                  <a:txBody>
                    <a:bodyPr/>
                    <a:lstStyle/>
                    <a:p>
                      <a:pPr>
                        <a:lnSpc>
                          <a:spcPct val="115000"/>
                        </a:lnSpc>
                        <a:spcAft>
                          <a:spcPts val="0"/>
                        </a:spcAft>
                      </a:pPr>
                      <a:r>
                        <a:rPr lang="en-US" sz="1100" dirty="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31850380"/>
              </p:ext>
            </p:extLst>
          </p:nvPr>
        </p:nvGraphicFramePr>
        <p:xfrm>
          <a:off x="1115616" y="4581128"/>
          <a:ext cx="3600400" cy="1409283"/>
        </p:xfrm>
        <a:graphic>
          <a:graphicData uri="http://schemas.openxmlformats.org/drawingml/2006/table">
            <a:tbl>
              <a:tblPr firstRow="1" firstCol="1" bandRow="1">
                <a:tableStyleId>{5C22544A-7EE6-4342-B048-85BDC9FD1C3A}</a:tableStyleId>
              </a:tblPr>
              <a:tblGrid>
                <a:gridCol w="1008112">
                  <a:extLst>
                    <a:ext uri="{9D8B030D-6E8A-4147-A177-3AD203B41FA5}">
                      <a16:colId xmlns:a16="http://schemas.microsoft.com/office/drawing/2014/main" val="20000"/>
                    </a:ext>
                  </a:extLst>
                </a:gridCol>
                <a:gridCol w="867096">
                  <a:extLst>
                    <a:ext uri="{9D8B030D-6E8A-4147-A177-3AD203B41FA5}">
                      <a16:colId xmlns:a16="http://schemas.microsoft.com/office/drawing/2014/main" val="20001"/>
                    </a:ext>
                  </a:extLst>
                </a:gridCol>
                <a:gridCol w="825092">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a:solidFill>
                            <a:schemeClr val="tx2">
                              <a:lumMod val="85000"/>
                              <a:lumOff val="15000"/>
                            </a:schemeClr>
                          </a:solidFill>
                          <a:effectLst/>
                        </a:rPr>
                        <a:t>1,010,000</a:t>
                      </a:r>
                      <a:endParaRPr lang="en-US" sz="1100" dirty="0">
                        <a:solidFill>
                          <a:schemeClr val="tx2">
                            <a:lumMod val="85000"/>
                            <a:lumOff val="15000"/>
                          </a:schemeClr>
                        </a:solidFill>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100" dirty="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10" name="Curved Right Arrow 9"/>
          <p:cNvSpPr/>
          <p:nvPr/>
        </p:nvSpPr>
        <p:spPr bwMode="auto">
          <a:xfrm>
            <a:off x="323528" y="2564904"/>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Curved Right Arrow 12"/>
          <p:cNvSpPr/>
          <p:nvPr/>
        </p:nvSpPr>
        <p:spPr bwMode="auto">
          <a:xfrm rot="10800000">
            <a:off x="899593" y="2492896"/>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nvGrpSpPr>
          <p:cNvPr id="4" name="Group 3"/>
          <p:cNvGrpSpPr/>
          <p:nvPr/>
        </p:nvGrpSpPr>
        <p:grpSpPr>
          <a:xfrm>
            <a:off x="5220072" y="2492896"/>
            <a:ext cx="3194938" cy="3528392"/>
            <a:chOff x="5220072" y="2564904"/>
            <a:chExt cx="3194938" cy="3528392"/>
          </a:xfrm>
        </p:grpSpPr>
        <p:sp>
          <p:nvSpPr>
            <p:cNvPr id="14" name="Rectangle 13"/>
            <p:cNvSpPr/>
            <p:nvPr/>
          </p:nvSpPr>
          <p:spPr bwMode="auto">
            <a:xfrm>
              <a:off x="5265495" y="2564904"/>
              <a:ext cx="3095761" cy="129614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Algo logic calculates a theoretic</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price to buy 1M shares at </a:t>
              </a:r>
              <a:r>
                <a:rPr kumimoji="0" lang="en-US" sz="2000" b="1" i="0" u="none" strike="noStrike" cap="none" normalizeH="0" dirty="0">
                  <a:ln>
                    <a:noFill/>
                  </a:ln>
                  <a:solidFill>
                    <a:srgbClr val="0070C0"/>
                  </a:solidFill>
                  <a:effectLst/>
                  <a:latin typeface="Arial" charset="0"/>
                  <a:ea typeface="ＭＳ Ｐゴシック" charset="0"/>
                  <a:cs typeface="ＭＳ Ｐゴシック" charset="0"/>
                </a:rPr>
                <a:t>152.000322</a:t>
              </a:r>
              <a:endParaRPr kumimoji="0" lang="en-US" sz="2000" b="1" i="0" u="none" strike="noStrike" cap="none" normalizeH="0" baseline="0" dirty="0">
                <a:ln>
                  <a:noFill/>
                </a:ln>
                <a:solidFill>
                  <a:srgbClr val="0070C0"/>
                </a:solidFill>
                <a:effectLst/>
                <a:latin typeface="Arial" charset="0"/>
                <a:ea typeface="ＭＳ Ｐゴシック" charset="0"/>
                <a:cs typeface="ＭＳ Ｐゴシック" charset="0"/>
              </a:endParaRPr>
            </a:p>
          </p:txBody>
        </p:sp>
        <p:sp>
          <p:nvSpPr>
            <p:cNvPr id="15" name="Flowchart: Alternate Process 14"/>
            <p:cNvSpPr/>
            <p:nvPr/>
          </p:nvSpPr>
          <p:spPr bwMode="auto">
            <a:xfrm>
              <a:off x="5220072" y="4509120"/>
              <a:ext cx="3194938" cy="1584176"/>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Market rules</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rounds it down to a </a:t>
              </a:r>
              <a:r>
                <a:rPr kumimoji="0" lang="en-US" sz="2000" b="1" i="0" u="none" strike="noStrike" cap="none" normalizeH="0" dirty="0">
                  <a:ln>
                    <a:noFill/>
                  </a:ln>
                  <a:solidFill>
                    <a:srgbClr val="0070C0"/>
                  </a:solidFill>
                  <a:effectLst/>
                  <a:latin typeface="Arial" charset="0"/>
                  <a:ea typeface="ＭＳ Ｐゴシック" charset="0"/>
                  <a:cs typeface="ＭＳ Ｐゴシック" charset="0"/>
                </a:rPr>
                <a:t>valid tick size at 152</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and send this price to the exchange</a:t>
              </a:r>
              <a:endPar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 name="Down Arrow 1"/>
            <p:cNvSpPr/>
            <p:nvPr/>
          </p:nvSpPr>
          <p:spPr bwMode="auto">
            <a:xfrm>
              <a:off x="6247608"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Down Arrow 15"/>
            <p:cNvSpPr/>
            <p:nvPr/>
          </p:nvSpPr>
          <p:spPr bwMode="auto">
            <a:xfrm rot="10800000">
              <a:off x="6823672"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63649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95936" y="4005064"/>
            <a:ext cx="4104456" cy="15121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b="1" u="sng" dirty="0"/>
              <a:t>Transactions count</a:t>
            </a:r>
            <a:endParaRPr lang="en-US" sz="1800" u="sng" dirty="0"/>
          </a:p>
          <a:p>
            <a:pPr marL="457200" lvl="1" indent="0">
              <a:buNone/>
            </a:pPr>
            <a:r>
              <a:rPr lang="en-US" sz="1800" dirty="0"/>
              <a:t>In the risk control layer, limit the numbers of </a:t>
            </a:r>
            <a:r>
              <a:rPr lang="en-US" sz="1800" b="1" dirty="0">
                <a:solidFill>
                  <a:srgbClr val="0070C0"/>
                </a:solidFill>
              </a:rPr>
              <a:t>repeated cancel/resend with same price and quantity </a:t>
            </a:r>
            <a:r>
              <a:rPr lang="en-US" sz="1800" dirty="0"/>
              <a:t>per minute</a:t>
            </a:r>
          </a:p>
          <a:p>
            <a:pPr lvl="1"/>
            <a:endParaRPr lang="en-US" sz="1600" dirty="0"/>
          </a:p>
          <a:p>
            <a:pPr lvl="1"/>
            <a:endParaRPr lang="en-US" sz="1600" dirty="0"/>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32" y="1628800"/>
            <a:ext cx="3216804" cy="373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71600" y="5445224"/>
            <a:ext cx="3167855" cy="1169551"/>
          </a:xfrm>
          <a:prstGeom prst="rect">
            <a:avLst/>
          </a:prstGeom>
          <a:noFill/>
        </p:spPr>
        <p:txBody>
          <a:bodyPr wrap="none" rtlCol="0">
            <a:spAutoFit/>
          </a:bodyPr>
          <a:lstStyle/>
          <a:p>
            <a:pPr algn="ctr"/>
            <a:r>
              <a:rPr lang="en-US" sz="2800" dirty="0"/>
              <a:t>Dynamic zero (bugs)</a:t>
            </a:r>
          </a:p>
          <a:p>
            <a:pPr marL="0" lvl="1" algn="ctr"/>
            <a:r>
              <a:rPr lang="zh-TW" altLang="en-US" sz="2400" dirty="0"/>
              <a:t>動態清零</a:t>
            </a:r>
            <a:endParaRPr lang="en-US" altLang="zh-TW" sz="2400" dirty="0"/>
          </a:p>
          <a:p>
            <a:endParaRPr lang="en-US" dirty="0"/>
          </a:p>
        </p:txBody>
      </p:sp>
      <p:sp>
        <p:nvSpPr>
          <p:cNvPr id="2" name="TextBox 1"/>
          <p:cNvSpPr txBox="1"/>
          <p:nvPr/>
        </p:nvSpPr>
        <p:spPr>
          <a:xfrm>
            <a:off x="4427984" y="1844824"/>
            <a:ext cx="3456384" cy="1569660"/>
          </a:xfrm>
          <a:prstGeom prst="rect">
            <a:avLst/>
          </a:prstGeom>
          <a:noFill/>
        </p:spPr>
        <p:txBody>
          <a:bodyPr wrap="square" rtlCol="0">
            <a:spAutoFit/>
          </a:bodyPr>
          <a:lstStyle/>
          <a:p>
            <a:r>
              <a:rPr lang="en-US" dirty="0"/>
              <a:t>Senior Management request to get rid of all these bugs in the Algo logic </a:t>
            </a:r>
          </a:p>
        </p:txBody>
      </p:sp>
    </p:spTree>
    <p:extLst>
      <p:ext uri="{BB962C8B-B14F-4D97-AF65-F5344CB8AC3E}">
        <p14:creationId xmlns:p14="http://schemas.microsoft.com/office/powerpoint/2010/main" val="32429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920880"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a:solidFill>
                  <a:srgbClr val="0070C0"/>
                </a:solidFill>
              </a:rPr>
              <a:t>Environment Segregation</a:t>
            </a:r>
            <a:r>
              <a:rPr lang="en-US" sz="1800" dirty="0"/>
              <a:t>: Development, QA (testing) and production environment needs to be separated properly</a:t>
            </a:r>
            <a:endParaRPr lang="en-US" sz="1600" dirty="0"/>
          </a:p>
          <a:p>
            <a:pPr marL="800100" lvl="1" indent="-342900">
              <a:buFont typeface="Arial" panose="020B0604020202020204" pitchFamily="34" charset="0"/>
              <a:buChar char="•"/>
            </a:pPr>
            <a:endParaRPr lang="en-US" sz="1600" dirty="0"/>
          </a:p>
          <a:p>
            <a:pPr marL="1200150" lvl="2" indent="-342900">
              <a:buFont typeface="Arial" panose="020B0604020202020204" pitchFamily="34" charset="0"/>
              <a:buChar char="•"/>
            </a:pPr>
            <a:endParaRPr lang="en-US" sz="1600" dirty="0"/>
          </a:p>
        </p:txBody>
      </p:sp>
      <p:pic>
        <p:nvPicPr>
          <p:cNvPr id="6" name="Picture 2" descr="File:Linux command-line. Bash. GNOME Terminal. screenshot.png - 維基百科，自由嘅百科全書"/>
          <p:cNvPicPr>
            <a:picLocks noChangeAspect="1" noChangeArrowheads="1"/>
          </p:cNvPicPr>
          <p:nvPr/>
        </p:nvPicPr>
        <p:blipFill rotWithShape="1">
          <a:blip r:embed="rId2">
            <a:extLst>
              <a:ext uri="{28A0092B-C50C-407E-A947-70E740481C1C}">
                <a14:useLocalDpi xmlns:a14="http://schemas.microsoft.com/office/drawing/2010/main" val="0"/>
              </a:ext>
            </a:extLst>
          </a:blip>
          <a:srcRect t="10288" b="14940"/>
          <a:stretch/>
        </p:blipFill>
        <p:spPr bwMode="auto">
          <a:xfrm>
            <a:off x="366179" y="2444502"/>
            <a:ext cx="3810000" cy="2136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fference Between a Terminal, Shell, TTY, and Console"/>
          <p:cNvPicPr>
            <a:picLocks noChangeAspect="1" noChangeArrowheads="1"/>
          </p:cNvPicPr>
          <p:nvPr/>
        </p:nvPicPr>
        <p:blipFill rotWithShape="1">
          <a:blip r:embed="rId3">
            <a:extLst>
              <a:ext uri="{28A0092B-C50C-407E-A947-70E740481C1C}">
                <a14:useLocalDpi xmlns:a14="http://schemas.microsoft.com/office/drawing/2010/main" val="0"/>
              </a:ext>
            </a:extLst>
          </a:blip>
          <a:srcRect t="12094" r="18409"/>
          <a:stretch/>
        </p:blipFill>
        <p:spPr bwMode="auto">
          <a:xfrm>
            <a:off x="4355976" y="2420888"/>
            <a:ext cx="3948683" cy="2136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閒聊】這.....是什麼鬼?!(官方已修正) @未來戰哈啦板- 巴哈姆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947" y="4699507"/>
            <a:ext cx="1467949" cy="14679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35896" y="5949280"/>
            <a:ext cx="184731" cy="461665"/>
          </a:xfrm>
          <a:prstGeom prst="rect">
            <a:avLst/>
          </a:prstGeom>
          <a:noFill/>
        </p:spPr>
        <p:txBody>
          <a:bodyPr wrap="none" rtlCol="0">
            <a:spAutoFit/>
          </a:bodyPr>
          <a:lstStyle/>
          <a:p>
            <a:endParaRPr lang="en-US" dirty="0"/>
          </a:p>
        </p:txBody>
      </p:sp>
      <p:sp>
        <p:nvSpPr>
          <p:cNvPr id="10" name="TextBox 9"/>
          <p:cNvSpPr txBox="1"/>
          <p:nvPr/>
        </p:nvSpPr>
        <p:spPr>
          <a:xfrm>
            <a:off x="3728261" y="5118283"/>
            <a:ext cx="3063659" cy="707886"/>
          </a:xfrm>
          <a:prstGeom prst="rect">
            <a:avLst/>
          </a:prstGeom>
          <a:noFill/>
        </p:spPr>
        <p:txBody>
          <a:bodyPr wrap="none" rtlCol="0">
            <a:spAutoFit/>
          </a:bodyPr>
          <a:lstStyle/>
          <a:p>
            <a:r>
              <a:rPr lang="en-US" sz="2000" dirty="0"/>
              <a:t>Which one is testing?</a:t>
            </a:r>
          </a:p>
          <a:p>
            <a:r>
              <a:rPr lang="en-US" sz="2000" dirty="0"/>
              <a:t>Which one is production?</a:t>
            </a:r>
          </a:p>
        </p:txBody>
      </p:sp>
    </p:spTree>
    <p:extLst>
      <p:ext uri="{BB962C8B-B14F-4D97-AF65-F5344CB8AC3E}">
        <p14:creationId xmlns:p14="http://schemas.microsoft.com/office/powerpoint/2010/main" val="22344889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87" y="1844824"/>
            <a:ext cx="5256584" cy="3395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56223" y="4725144"/>
            <a:ext cx="4104009" cy="830997"/>
          </a:xfrm>
          <a:prstGeom prst="rect">
            <a:avLst/>
          </a:prstGeom>
          <a:noFill/>
        </p:spPr>
        <p:txBody>
          <a:bodyPr wrap="none" rtlCol="0">
            <a:spAutoFit/>
          </a:bodyPr>
          <a:lstStyle/>
          <a:p>
            <a:r>
              <a:rPr lang="zh-TW" altLang="en-US" dirty="0">
                <a:solidFill>
                  <a:schemeClr val="bg1"/>
                </a:solidFill>
              </a:rPr>
              <a:t>耶穌都留佢唔住 我話嘅</a:t>
            </a:r>
            <a:endParaRPr lang="en-US" altLang="zh-TW" dirty="0">
              <a:solidFill>
                <a:schemeClr val="bg1"/>
              </a:solidFill>
            </a:endParaRPr>
          </a:p>
          <a:p>
            <a:r>
              <a:rPr lang="en-US" dirty="0">
                <a:solidFill>
                  <a:schemeClr val="bg1"/>
                </a:solidFill>
              </a:rPr>
              <a:t>Even Jesus cannot save you</a:t>
            </a:r>
          </a:p>
        </p:txBody>
      </p:sp>
      <p:sp>
        <p:nvSpPr>
          <p:cNvPr id="4" name="TextBox 3"/>
          <p:cNvSpPr txBox="1"/>
          <p:nvPr/>
        </p:nvSpPr>
        <p:spPr>
          <a:xfrm>
            <a:off x="107504" y="5445224"/>
            <a:ext cx="8712968" cy="646331"/>
          </a:xfrm>
          <a:prstGeom prst="rect">
            <a:avLst/>
          </a:prstGeom>
          <a:noFill/>
        </p:spPr>
        <p:txBody>
          <a:bodyPr wrap="square" rtlCol="0">
            <a:spAutoFit/>
          </a:bodyPr>
          <a:lstStyle/>
          <a:p>
            <a:pPr marL="400050"/>
            <a:r>
              <a:rPr lang="en-US" sz="1800" dirty="0"/>
              <a:t>Developer sends a test order to production (real exchange) could become a </a:t>
            </a:r>
            <a:r>
              <a:rPr lang="en-US" sz="1800" b="1" dirty="0">
                <a:solidFill>
                  <a:srgbClr val="0070C0"/>
                </a:solidFill>
              </a:rPr>
              <a:t>major disaster</a:t>
            </a:r>
          </a:p>
        </p:txBody>
      </p:sp>
    </p:spTree>
    <p:extLst>
      <p:ext uri="{BB962C8B-B14F-4D97-AF65-F5344CB8AC3E}">
        <p14:creationId xmlns:p14="http://schemas.microsoft.com/office/powerpoint/2010/main" val="39986159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Appendix</a:t>
            </a:r>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a:t>~ Appendix Section ~</a:t>
            </a:r>
          </a:p>
        </p:txBody>
      </p:sp>
    </p:spTree>
    <p:extLst>
      <p:ext uri="{BB962C8B-B14F-4D97-AF65-F5344CB8AC3E}">
        <p14:creationId xmlns:p14="http://schemas.microsoft.com/office/powerpoint/2010/main" val="15843861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Major Event: 1987-10-19 Black 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DJIA fell exactly 508 points to 1,738.74 (22.61%)</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Many blamed </a:t>
            </a:r>
            <a:r>
              <a:rPr lang="en-US" sz="1800" b="1" dirty="0">
                <a:solidFill>
                  <a:srgbClr val="0070C0"/>
                </a:solidFill>
              </a:rPr>
              <a:t>program trading strategies</a:t>
            </a:r>
            <a:r>
              <a:rPr lang="en-US" sz="1800" dirty="0"/>
              <a:t> for blindly selling stocks as markets fell, exacerbating the 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1820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Major Event: 2010-05-06 Flash Crash</a:t>
            </a:r>
          </a:p>
        </p:txBody>
      </p:sp>
      <p:sp>
        <p:nvSpPr>
          <p:cNvPr id="2" name="TextBox 1"/>
          <p:cNvSpPr txBox="1"/>
          <p:nvPr/>
        </p:nvSpPr>
        <p:spPr>
          <a:xfrm>
            <a:off x="539552" y="1728689"/>
            <a:ext cx="7272808"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t>Equity market dropping 600 points in 5 minutes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20 minutes later, market had regained most of the 600-point 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Spoofing</a:t>
            </a:r>
            <a:r>
              <a:rPr lang="en-US" sz="1800" dirty="0"/>
              <a:t>, </a:t>
            </a:r>
            <a:r>
              <a:rPr lang="en-US" sz="1800" b="1" dirty="0">
                <a:solidFill>
                  <a:srgbClr val="0070C0"/>
                </a:solidFill>
              </a:rPr>
              <a:t>Layering</a:t>
            </a:r>
            <a:r>
              <a:rPr lang="en-US" sz="1800" dirty="0"/>
              <a:t> and </a:t>
            </a:r>
            <a:r>
              <a:rPr lang="en-US" sz="1800" b="1" dirty="0">
                <a:solidFill>
                  <a:srgbClr val="0070C0"/>
                </a:solidFill>
              </a:rPr>
              <a:t>front-running</a:t>
            </a:r>
            <a:r>
              <a:rPr lang="en-US" sz="1800" dirty="0"/>
              <a:t> were banned by 2015</a:t>
            </a:r>
          </a:p>
        </p:txBody>
      </p:sp>
      <p:pic>
        <p:nvPicPr>
          <p:cNvPr id="3074" name="Picture 2" descr="https://upload.wikimedia.org/wikipedia/commons/b/bb/Flashcrash-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680520" cy="299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8430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Practice – Biz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Touch </a:t>
            </a:r>
            <a:r>
              <a:rPr lang="en-US" sz="1600" dirty="0"/>
              <a:t>- DMA (Direct Market Access), DSA (Direct Strategy Access)</a:t>
            </a:r>
          </a:p>
          <a:p>
            <a:pPr marL="857250" lvl="1" indent="-457200">
              <a:buFont typeface="Arial" panose="020B0604020202020204" pitchFamily="34" charset="0"/>
              <a:buChar char="•"/>
            </a:pPr>
            <a:r>
              <a:rPr lang="en-US" sz="1600" b="1" dirty="0"/>
              <a:t>Prop Desk </a:t>
            </a:r>
            <a:r>
              <a:rPr lang="en-US" sz="1600" dirty="0"/>
              <a:t>– Proprietary trading and take P&amp;L on positions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t>Flow</a:t>
            </a:r>
          </a:p>
          <a:p>
            <a:pPr marL="857250" lvl="2" indent="-457200">
              <a:buFont typeface="Arial" panose="020B0604020202020204" pitchFamily="34" charset="0"/>
              <a:buChar char="•"/>
            </a:pPr>
            <a:r>
              <a:rPr lang="en-US" sz="1600" b="1" dirty="0"/>
              <a:t>Agency</a:t>
            </a:r>
            <a:r>
              <a:rPr lang="en-US" sz="1600" dirty="0"/>
              <a:t> - (Client, </a:t>
            </a:r>
            <a:r>
              <a:rPr lang="en-US" sz="1600" b="1" dirty="0">
                <a:solidFill>
                  <a:srgbClr val="0070C0"/>
                </a:solidFill>
              </a:rPr>
              <a:t>Client Facilitation</a:t>
            </a:r>
            <a:r>
              <a:rPr lang="en-US" sz="1600" dirty="0"/>
              <a:t>) </a:t>
            </a:r>
          </a:p>
          <a:p>
            <a:pPr marL="857250" lvl="2" indent="-457200">
              <a:buFont typeface="Arial" panose="020B0604020202020204" pitchFamily="34" charset="0"/>
              <a:buChar char="•"/>
            </a:pPr>
            <a:r>
              <a:rPr lang="en-US" sz="1600" b="1" dirty="0"/>
              <a:t>Risk</a:t>
            </a:r>
            <a:r>
              <a:rPr lang="en-US" sz="1600" dirty="0"/>
              <a:t> - (Proprietary, Firm/House, </a:t>
            </a:r>
            <a:r>
              <a:rPr lang="en-US" sz="1600" b="1" dirty="0">
                <a:solidFill>
                  <a:srgbClr val="0070C0"/>
                </a:solidFill>
              </a:rPr>
              <a:t>Client Facilitation</a:t>
            </a:r>
            <a:r>
              <a:rPr lang="en-US" sz="1600" dirty="0"/>
              <a:t>)</a:t>
            </a:r>
          </a:p>
          <a:p>
            <a:pPr marL="457200" indent="-457200">
              <a:buFont typeface="Arial" panose="020B0604020202020204" pitchFamily="34" charset="0"/>
              <a:buChar char="•"/>
            </a:pPr>
            <a:endParaRPr lang="en-US" sz="2000" dirty="0"/>
          </a:p>
          <a:p>
            <a:pPr>
              <a:buFont typeface="Arial" panose="020B0604020202020204" pitchFamily="34" charset="0"/>
              <a:buChar char="•"/>
            </a:pPr>
            <a:r>
              <a:rPr lang="en-US" sz="1800" b="1" dirty="0"/>
              <a:t>Compliance and Regulator</a:t>
            </a:r>
          </a:p>
          <a:p>
            <a:pPr lvl="1">
              <a:buFont typeface="Arial" panose="020B0604020202020204" pitchFamily="34" charset="0"/>
              <a:buChar char="•"/>
            </a:pPr>
            <a:r>
              <a:rPr lang="fr-FR" sz="1600" dirty="0"/>
              <a:t>Algo documentation, training, </a:t>
            </a:r>
            <a:r>
              <a:rPr lang="fr-FR" sz="1600" dirty="0" err="1"/>
              <a:t>testing</a:t>
            </a:r>
            <a:r>
              <a:rPr lang="fr-FR" sz="1600" dirty="0"/>
              <a:t> and audit, </a:t>
            </a:r>
            <a:r>
              <a:rPr lang="fr-FR" sz="1600" dirty="0" err="1"/>
              <a:t>Dark</a:t>
            </a:r>
            <a:r>
              <a:rPr lang="fr-FR" sz="1600" dirty="0"/>
              <a:t> Pool License</a:t>
            </a:r>
            <a:endParaRPr lang="en-US" sz="16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4049245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Practice – Players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Buy Side </a:t>
            </a:r>
          </a:p>
          <a:p>
            <a:pPr marL="857250" lvl="1" indent="-457200">
              <a:buFont typeface="Arial" panose="020B0604020202020204" pitchFamily="34" charset="0"/>
              <a:buChar char="•"/>
            </a:pPr>
            <a:r>
              <a:rPr lang="en-US" sz="1600" b="1" dirty="0"/>
              <a:t>Hedge funds, HFT, Proprietary Trading</a:t>
            </a:r>
            <a:r>
              <a:rPr lang="en-US" sz="1600" dirty="0"/>
              <a:t>: Renaissance Tech, DE Shaw, AQR</a:t>
            </a:r>
          </a:p>
          <a:p>
            <a:pPr marL="857250" lvl="1" indent="-457200">
              <a:buFont typeface="Arial" panose="020B0604020202020204" pitchFamily="34" charset="0"/>
              <a:buChar char="•"/>
            </a:pPr>
            <a:r>
              <a:rPr lang="en-US" sz="1600" b="1" dirty="0"/>
              <a:t>Asset Management</a:t>
            </a:r>
            <a:r>
              <a:rPr lang="en-US" sz="1600" dirty="0"/>
              <a:t>: </a:t>
            </a:r>
            <a:r>
              <a:rPr lang="en-US" sz="1600" dirty="0" err="1"/>
              <a:t>BlockRock</a:t>
            </a:r>
            <a:r>
              <a:rPr lang="en-US" sz="1600" dirty="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Sell Side</a:t>
            </a:r>
          </a:p>
          <a:p>
            <a:pPr marL="857250" lvl="1" indent="-457200">
              <a:buFont typeface="Arial" panose="020B0604020202020204" pitchFamily="34" charset="0"/>
              <a:buChar char="•"/>
            </a:pPr>
            <a:r>
              <a:rPr lang="en-US" sz="1600" b="1" dirty="0"/>
              <a:t>Agency Brokers</a:t>
            </a:r>
            <a:r>
              <a:rPr lang="en-US" sz="1600" dirty="0"/>
              <a:t>: ITG, Instinet</a:t>
            </a:r>
          </a:p>
          <a:p>
            <a:pPr marL="857250" lvl="1" indent="-457200">
              <a:buFont typeface="Arial" panose="020B0604020202020204" pitchFamily="34" charset="0"/>
              <a:buChar char="•"/>
            </a:pPr>
            <a:r>
              <a:rPr lang="en-US" sz="1600" b="1" dirty="0"/>
              <a:t>Investment banks</a:t>
            </a:r>
            <a:r>
              <a:rPr lang="en-US" sz="1600" dirty="0"/>
              <a:t>: Goldman Sachs, Citi, Credit Suisse</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Algo Vendors</a:t>
            </a:r>
          </a:p>
          <a:p>
            <a:pPr marL="857250" lvl="1" indent="-457200">
              <a:buFont typeface="Arial" panose="020B0604020202020204" pitchFamily="34" charset="0"/>
              <a:buChar char="•"/>
            </a:pPr>
            <a:r>
              <a:rPr lang="en-US" sz="1600" dirty="0" err="1"/>
              <a:t>Fidessa</a:t>
            </a:r>
            <a:r>
              <a:rPr lang="en-US" sz="1600" dirty="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Trading Networks</a:t>
            </a:r>
          </a:p>
          <a:p>
            <a:pPr marL="857250" lvl="1" indent="-457200">
              <a:buFont typeface="Arial" panose="020B0604020202020204" pitchFamily="34" charset="0"/>
              <a:buChar char="•"/>
            </a:pPr>
            <a:r>
              <a:rPr lang="en-US" sz="1400" dirty="0" err="1"/>
              <a:t>Liquidnet</a:t>
            </a:r>
            <a:endParaRPr lang="en-US" sz="1400" dirty="0"/>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4117399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Objective</a:t>
            </a:r>
            <a:r>
              <a:rPr lang="en-US" sz="1800" dirty="0"/>
              <a:t>: Try to </a:t>
            </a:r>
            <a:r>
              <a:rPr lang="en-US" sz="1800" b="1" dirty="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a:t>) </a:t>
            </a:r>
            <a:r>
              <a:rPr lang="en-US" sz="1800" dirty="0"/>
              <a:t>and profit from it. Similar to </a:t>
            </a:r>
            <a:r>
              <a:rPr lang="en-US" sz="1800" dirty="0">
                <a:solidFill>
                  <a:srgbClr val="00B050"/>
                </a:solidFill>
              </a:rPr>
              <a:t>Social Trading / Trending 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764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Technical Analysis</a:t>
            </a:r>
          </a:p>
        </p:txBody>
      </p:sp>
      <p:sp>
        <p:nvSpPr>
          <p:cNvPr id="7" name="Content Placeholder 1"/>
          <p:cNvSpPr txBox="1">
            <a:spLocks/>
          </p:cNvSpPr>
          <p:nvPr/>
        </p:nvSpPr>
        <p:spPr>
          <a:xfrm>
            <a:off x="395536" y="1700808"/>
            <a:ext cx="77768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Market action discounts everything</a:t>
            </a:r>
            <a:r>
              <a:rPr lang="en-US" sz="1800" dirty="0"/>
              <a:t>: Anything that may affect the price is already </a:t>
            </a:r>
            <a:r>
              <a:rPr lang="en-US" sz="1800" b="1" dirty="0">
                <a:solidFill>
                  <a:srgbClr val="0070C0"/>
                </a:solidFill>
              </a:rPr>
              <a:t>reflected in the price of the market</a:t>
            </a:r>
            <a:r>
              <a:rPr lang="en-US" sz="1800" dirty="0"/>
              <a:t>. It is assumed that fundamental factors are utilized in an indirect way as </a:t>
            </a:r>
            <a:r>
              <a:rPr lang="en-US" sz="1800" b="1" dirty="0">
                <a:solidFill>
                  <a:srgbClr val="0070C0"/>
                </a:solidFill>
              </a:rPr>
              <a:t>current price reflects all information contained in the past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Price moves in trends</a:t>
            </a:r>
            <a:r>
              <a:rPr lang="en-US" sz="1800" dirty="0"/>
              <a:t>: Prices evolve in a non-linear fashion over time and it contains certain </a:t>
            </a:r>
            <a:r>
              <a:rPr lang="en-US" sz="1800" b="1" dirty="0">
                <a:solidFill>
                  <a:srgbClr val="0070C0"/>
                </a:solidFill>
              </a:rPr>
              <a:t>regularities or patterns</a:t>
            </a:r>
            <a:r>
              <a:rPr lang="en-US" sz="1800" dirty="0"/>
              <a:t>. The price of a market is more likely to </a:t>
            </a:r>
            <a:r>
              <a:rPr lang="en-US" sz="1800" b="1" dirty="0">
                <a:solidFill>
                  <a:srgbClr val="0070C0"/>
                </a:solidFill>
              </a:rPr>
              <a:t>follow a previous trend rather than moving in a totally unpredictable manner</a:t>
            </a:r>
            <a:endParaRPr lang="en-US" sz="1800" dirty="0"/>
          </a:p>
          <a:p>
            <a:pPr marL="0" indent="0"/>
            <a:endParaRPr lang="en-US" sz="1800" dirty="0"/>
          </a:p>
          <a:p>
            <a:pPr>
              <a:buFont typeface="Arial" panose="020B0604020202020204" pitchFamily="34" charset="0"/>
              <a:buChar char="•"/>
            </a:pPr>
            <a:r>
              <a:rPr lang="en-US" sz="1800" b="1" dirty="0"/>
              <a:t>History repeats itself</a:t>
            </a:r>
            <a:r>
              <a:rPr lang="en-US" sz="1800" dirty="0"/>
              <a:t>: Technical analysis and the study of market action are both deeply related to the study of human psychology, which </a:t>
            </a:r>
            <a:r>
              <a:rPr lang="en-US" sz="1800" b="1" dirty="0">
                <a:solidFill>
                  <a:srgbClr val="0070C0"/>
                </a:solidFill>
              </a:rPr>
              <a:t>tends to react the same way in similar market conditions</a:t>
            </a:r>
            <a:r>
              <a:rPr lang="en-US" sz="1800" dirty="0"/>
              <a:t>.</a:t>
            </a:r>
          </a:p>
        </p:txBody>
      </p:sp>
    </p:spTree>
    <p:extLst>
      <p:ext uri="{BB962C8B-B14F-4D97-AF65-F5344CB8AC3E}">
        <p14:creationId xmlns:p14="http://schemas.microsoft.com/office/powerpoint/2010/main" val="19755756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HKFE Wave Trading</a:t>
            </a:r>
          </a:p>
        </p:txBody>
      </p:sp>
      <p:sp>
        <p:nvSpPr>
          <p:cNvPr id="2" name="TextBox 1"/>
          <p:cNvSpPr txBox="1"/>
          <p:nvPr/>
        </p:nvSpPr>
        <p:spPr>
          <a:xfrm>
            <a:off x="611560" y="5373216"/>
            <a:ext cx="764177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cs typeface="Helvetica Light"/>
              </a:rPr>
              <a:t>Index Future transaction </a:t>
            </a:r>
            <a:r>
              <a:rPr lang="en-US" sz="1400" b="1" dirty="0">
                <a:solidFill>
                  <a:srgbClr val="0070C0"/>
                </a:solidFill>
                <a:cs typeface="Helvetica Light"/>
              </a:rPr>
              <a:t>cost is low </a:t>
            </a:r>
            <a:r>
              <a:rPr lang="en-US" sz="1400" dirty="0">
                <a:cs typeface="Helvetica Light"/>
              </a:rPr>
              <a:t>(HK$15 per contract from Interactive Broker)</a:t>
            </a:r>
          </a:p>
          <a:p>
            <a:pPr marL="285750" indent="-285750">
              <a:buFont typeface="Arial" panose="020B0604020202020204" pitchFamily="34" charset="0"/>
              <a:buChar char="•"/>
            </a:pPr>
            <a:r>
              <a:rPr lang="en-US" sz="1400" dirty="0">
                <a:cs typeface="Helvetica Light"/>
              </a:rPr>
              <a:t>High </a:t>
            </a:r>
            <a:r>
              <a:rPr lang="en-US" sz="1400" b="1" dirty="0">
                <a:solidFill>
                  <a:srgbClr val="0070C0"/>
                </a:solidFill>
                <a:cs typeface="Helvetica Light"/>
              </a:rPr>
              <a:t>liquidity</a:t>
            </a:r>
            <a:r>
              <a:rPr lang="en-US" sz="1400" dirty="0">
                <a:cs typeface="Helvetica Light"/>
              </a:rPr>
              <a:t> and high </a:t>
            </a:r>
            <a:r>
              <a:rPr lang="en-US" sz="1400" b="1" dirty="0">
                <a:solidFill>
                  <a:srgbClr val="0070C0"/>
                </a:solidFill>
                <a:cs typeface="Helvetica Light"/>
              </a:rPr>
              <a:t>leverage </a:t>
            </a:r>
            <a:r>
              <a:rPr lang="en-US" sz="1400" dirty="0">
                <a:cs typeface="Helvetica Light"/>
              </a:rPr>
              <a:t>(Each point is HK$50, HK$10 for mini contracts)</a:t>
            </a:r>
          </a:p>
          <a:p>
            <a:pPr marL="285750" indent="-285750">
              <a:buFont typeface="Arial" panose="020B0604020202020204" pitchFamily="34" charset="0"/>
              <a:buChar char="•"/>
            </a:pPr>
            <a:r>
              <a:rPr lang="en-US" sz="1400" dirty="0">
                <a:cs typeface="Helvetica Light"/>
              </a:rPr>
              <a:t>Represent broad market sentiment (</a:t>
            </a:r>
            <a:r>
              <a:rPr lang="en-US" sz="1400" b="1" dirty="0">
                <a:solidFill>
                  <a:srgbClr val="0070C0"/>
                </a:solidFill>
                <a:cs typeface="Helvetica Light"/>
              </a:rPr>
              <a:t>not controlled by Market Makers </a:t>
            </a:r>
            <a:r>
              <a:rPr lang="en-US" sz="1400" dirty="0">
                <a:cs typeface="Helvetica Light"/>
              </a:rPr>
              <a:t>as in Warrants)</a:t>
            </a:r>
          </a:p>
          <a:p>
            <a:pPr marL="285750" indent="-285750">
              <a:buFont typeface="Arial" panose="020B0604020202020204" pitchFamily="34" charset="0"/>
              <a:buChar char="•"/>
            </a:pPr>
            <a:r>
              <a:rPr lang="en-US" sz="1400" dirty="0">
                <a:cs typeface="Helvetica Light"/>
              </a:rPr>
              <a:t>Can have </a:t>
            </a:r>
            <a:r>
              <a:rPr lang="en-US" sz="1400" b="1" dirty="0">
                <a:solidFill>
                  <a:srgbClr val="0070C0"/>
                </a:solidFill>
                <a:cs typeface="Helvetica Light"/>
              </a:rPr>
              <a:t>short position </a:t>
            </a:r>
            <a:r>
              <a:rPr lang="en-US" sz="1400" dirty="0">
                <a:cs typeface="Helvetica Light"/>
              </a:rPr>
              <a:t>(Warrant cannot short sell)</a:t>
            </a: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81866"/>
            <a:ext cx="7165127" cy="351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0834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HKFE Wave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Objective</a:t>
            </a:r>
            <a:r>
              <a:rPr lang="en-US" sz="1800" dirty="0"/>
              <a:t>: detect </a:t>
            </a:r>
            <a:r>
              <a:rPr lang="en-US" sz="1800" b="1" dirty="0">
                <a:solidFill>
                  <a:srgbClr val="0070C0"/>
                </a:solidFill>
              </a:rPr>
              <a:t>short term trends </a:t>
            </a:r>
            <a:r>
              <a:rPr lang="en-US" sz="1800" dirty="0"/>
              <a:t>and </a:t>
            </a:r>
            <a:r>
              <a:rPr lang="en-US" sz="1800" b="1" dirty="0">
                <a:solidFill>
                  <a:srgbClr val="0070C0"/>
                </a:solidFill>
              </a:rPr>
              <a:t>regime shift</a:t>
            </a:r>
            <a:r>
              <a:rPr lang="en-US" sz="1800" dirty="0"/>
              <a:t>. Use HKFE because of lower transaction costs</a:t>
            </a:r>
          </a:p>
          <a:p>
            <a:pPr>
              <a:buFont typeface="Arial" panose="020B0604020202020204" pitchFamily="34" charset="0"/>
              <a:buChar char="•"/>
            </a:pPr>
            <a:r>
              <a:rPr lang="en-US" sz="1800" dirty="0"/>
              <a:t>Apply </a:t>
            </a:r>
            <a:r>
              <a:rPr lang="en-US" sz="1800" b="1" dirty="0">
                <a:solidFill>
                  <a:srgbClr val="0070C0"/>
                </a:solidFill>
              </a:rPr>
              <a:t>technical analysis </a:t>
            </a:r>
            <a:r>
              <a:rPr lang="en-US" sz="1800" dirty="0"/>
              <a:t>and pattern recognition, detect signals that are </a:t>
            </a:r>
            <a:r>
              <a:rPr lang="en-US" sz="1800" b="1" dirty="0">
                <a:solidFill>
                  <a:srgbClr val="0070C0"/>
                </a:solidFill>
              </a:rPr>
              <a:t>statistically significant </a:t>
            </a:r>
            <a:r>
              <a:rPr lang="en-US" sz="1800" dirty="0"/>
              <a:t>for market action.</a:t>
            </a:r>
          </a:p>
          <a:p>
            <a:pPr>
              <a:buFont typeface="Arial" panose="020B0604020202020204" pitchFamily="34" charset="0"/>
              <a:buChar char="•"/>
            </a:pP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3025044"/>
            <a:ext cx="4305074" cy="2492188"/>
          </a:xfrm>
          <a:prstGeom prst="rect">
            <a:avLst/>
          </a:prstGeom>
          <a:noFill/>
          <a:ln w="9525">
            <a:noFill/>
            <a:miter lim="800000"/>
            <a:headEnd/>
            <a:tailEnd/>
          </a:ln>
        </p:spPr>
      </p:pic>
      <p:sp>
        <p:nvSpPr>
          <p:cNvPr id="4" name="TextBox 3"/>
          <p:cNvSpPr txBox="1"/>
          <p:nvPr/>
        </p:nvSpPr>
        <p:spPr>
          <a:xfrm>
            <a:off x="5148064" y="5570656"/>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29593113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1350788" y="1753652"/>
            <a:ext cx="2573140" cy="523220"/>
          </a:xfrm>
          <a:prstGeom prst="rect">
            <a:avLst/>
          </a:prstGeom>
          <a:noFill/>
        </p:spPr>
        <p:txBody>
          <a:bodyPr wrap="none" rtlCol="0">
            <a:spAutoFit/>
          </a:bodyPr>
          <a:lstStyle/>
          <a:p>
            <a:r>
              <a:rPr lang="en-US" sz="1400" dirty="0">
                <a:cs typeface="Helvetica Light"/>
              </a:rPr>
              <a:t>Support and Resistance Level</a:t>
            </a: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id="{BD6BB3BC-8EB1-4032-A0F2-3C592C7BCE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19"/>
          <a:stretch/>
        </p:blipFill>
        <p:spPr bwMode="auto">
          <a:xfrm>
            <a:off x="539552" y="2103088"/>
            <a:ext cx="4216282" cy="1685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022723"/>
            <a:ext cx="32670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se2.mm.bing.net/th?id=OIP.BC262xRYK_mkqrMdNewWcAHaDN&amp;pid=15.1&amp;P=0&amp;w=456&amp;h=198">
            <a:extLst>
              <a:ext uri="{FF2B5EF4-FFF2-40B4-BE49-F238E27FC236}">
                <a16:creationId xmlns:a16="http://schemas.microsoft.com/office/drawing/2014/main" id="{6CD0968C-33B4-4738-BADE-16DDCE175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10" y="4266674"/>
            <a:ext cx="43434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91680" y="4417948"/>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pic>
        <p:nvPicPr>
          <p:cNvPr id="11" name="Picture 4" descr="https://tse1.mm.bing.net/th?id=OIP.bHF7QaefaCrO0xYL6bt7IgHaD0&amp;pid=15.1&amp;P=0&amp;w=312&amp;h=161">
            <a:extLst>
              <a:ext uri="{FF2B5EF4-FFF2-40B4-BE49-F238E27FC236}">
                <a16:creationId xmlns:a16="http://schemas.microsoft.com/office/drawing/2014/main" id="{ECA0249F-9373-4600-B4DE-CD62A179E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308" y="4703787"/>
            <a:ext cx="2971800" cy="1533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51542" y="4293096"/>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sp>
        <p:nvSpPr>
          <p:cNvPr id="4" name="TextBox 3"/>
          <p:cNvSpPr txBox="1"/>
          <p:nvPr/>
        </p:nvSpPr>
        <p:spPr>
          <a:xfrm>
            <a:off x="5965664" y="1753652"/>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spTree>
    <p:extLst>
      <p:ext uri="{BB962C8B-B14F-4D97-AF65-F5344CB8AC3E}">
        <p14:creationId xmlns:p14="http://schemas.microsoft.com/office/powerpoint/2010/main" val="1522263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a:t>Exchange Limit Order Book</a:t>
            </a:r>
          </a:p>
          <a:p>
            <a:pPr>
              <a:lnSpc>
                <a:spcPct val="150000"/>
              </a:lnSpc>
              <a:buFont typeface="Arial" panose="020B0604020202020204" pitchFamily="34" charset="0"/>
              <a:buChar char="•"/>
            </a:pPr>
            <a:r>
              <a:rPr lang="en-US" sz="1600" b="1" dirty="0"/>
              <a:t>Price Queue</a:t>
            </a:r>
            <a:r>
              <a:rPr lang="en-US" sz="1600" dirty="0"/>
              <a:t>: Bid, Bid Size, Ask, Ask Size</a:t>
            </a:r>
          </a:p>
          <a:p>
            <a:pPr>
              <a:lnSpc>
                <a:spcPct val="150000"/>
              </a:lnSpc>
              <a:buFont typeface="Arial" panose="020B0604020202020204" pitchFamily="34" charset="0"/>
              <a:buChar char="•"/>
            </a:pPr>
            <a:r>
              <a:rPr lang="en-US" sz="1600" b="1" dirty="0"/>
              <a:t>Order Depth</a:t>
            </a:r>
            <a:r>
              <a:rPr lang="en-US" sz="1600" dirty="0"/>
              <a:t>: Best Bid/Ask and Level 2</a:t>
            </a:r>
          </a:p>
          <a:p>
            <a:pPr>
              <a:lnSpc>
                <a:spcPct val="150000"/>
              </a:lnSpc>
              <a:buFont typeface="Arial" panose="020B0604020202020204" pitchFamily="34" charset="0"/>
              <a:buChar char="•"/>
            </a:pPr>
            <a:r>
              <a:rPr lang="en-US" sz="1600" b="1" dirty="0"/>
              <a:t>Queue Priority</a:t>
            </a:r>
            <a:r>
              <a:rPr lang="en-US" sz="1600" dirty="0"/>
              <a:t>: Price and time</a:t>
            </a:r>
          </a:p>
          <a:p>
            <a:pPr>
              <a:lnSpc>
                <a:spcPct val="150000"/>
              </a:lnSpc>
              <a:buFont typeface="Arial" panose="020B0604020202020204" pitchFamily="34" charset="0"/>
              <a:buChar char="•"/>
            </a:pPr>
            <a:r>
              <a:rPr lang="en-US" sz="1600" b="1" dirty="0"/>
              <a:t>Bid/Ask spread</a:t>
            </a:r>
            <a:r>
              <a:rPr lang="en-US" sz="1600" dirty="0"/>
              <a:t>: Difference between Best Bid/Ask</a:t>
            </a:r>
          </a:p>
          <a:p>
            <a:pPr>
              <a:lnSpc>
                <a:spcPct val="150000"/>
              </a:lnSpc>
              <a:buFont typeface="Arial" panose="020B0604020202020204" pitchFamily="34" charset="0"/>
              <a:buChar char="•"/>
            </a:pPr>
            <a:r>
              <a:rPr lang="en-US" sz="1600" b="1" dirty="0"/>
              <a:t>Summary Statistics</a:t>
            </a:r>
            <a:r>
              <a:rPr lang="en-US" sz="1600" dirty="0"/>
              <a:t>: Average bid/ask size (queue size), Average spread</a:t>
            </a:r>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192597025"/>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818939">
                  <a:extLst>
                    <a:ext uri="{9D8B030D-6E8A-4147-A177-3AD203B41FA5}">
                      <a16:colId xmlns:a16="http://schemas.microsoft.com/office/drawing/2014/main" val="20002"/>
                    </a:ext>
                  </a:extLst>
                </a:gridCol>
                <a:gridCol w="1340081">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890192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a:t>Trades &amp; Executions</a:t>
            </a:r>
          </a:p>
          <a:p>
            <a:pPr marL="285750" indent="-285750">
              <a:lnSpc>
                <a:spcPct val="150000"/>
              </a:lnSpc>
              <a:buFont typeface="Arial" panose="020B0604020202020204" pitchFamily="34" charset="0"/>
              <a:buChar char="•"/>
            </a:pPr>
            <a:r>
              <a:rPr lang="en-US" sz="1600" b="1" dirty="0"/>
              <a:t>Execution (Trade)</a:t>
            </a:r>
            <a:r>
              <a:rPr lang="en-US" sz="1600" dirty="0"/>
              <a:t>: Buy at Best Ask (Lift the offer), Sell at Best Bid (Hit the bid)</a:t>
            </a:r>
          </a:p>
          <a:p>
            <a:pPr marL="285750" indent="-285750">
              <a:lnSpc>
                <a:spcPct val="150000"/>
              </a:lnSpc>
              <a:buFont typeface="Arial" panose="020B0604020202020204" pitchFamily="34" charset="0"/>
              <a:buChar char="•"/>
            </a:pPr>
            <a:r>
              <a:rPr lang="en-US" sz="1600" b="1" dirty="0"/>
              <a:t>Trade Details</a:t>
            </a:r>
            <a:r>
              <a:rPr lang="en-US" sz="1600" dirty="0"/>
              <a:t>: Timestamp, trade price &amp; volume (quantity)</a:t>
            </a:r>
          </a:p>
          <a:p>
            <a:pPr marL="285750" indent="-285750">
              <a:lnSpc>
                <a:spcPct val="150000"/>
              </a:lnSpc>
              <a:buFont typeface="Arial" panose="020B0604020202020204" pitchFamily="34" charset="0"/>
              <a:buChar char="•"/>
            </a:pPr>
            <a:r>
              <a:rPr lang="en-US" sz="1600" b="1" dirty="0"/>
              <a:t>Daily Stats</a:t>
            </a:r>
            <a:r>
              <a:rPr lang="en-US" sz="1600" dirty="0"/>
              <a:t>: Open/High/Low/Close/Volume</a:t>
            </a:r>
          </a:p>
          <a:p>
            <a:pPr marL="285750" indent="-285750">
              <a:lnSpc>
                <a:spcPct val="150000"/>
              </a:lnSpc>
              <a:buFont typeface="Arial" panose="020B0604020202020204" pitchFamily="34" charset="0"/>
              <a:buChar char="•"/>
            </a:pPr>
            <a:r>
              <a:rPr lang="en-US" sz="1600" b="1" dirty="0"/>
              <a:t>Summary Statistics</a:t>
            </a:r>
            <a:r>
              <a:rPr lang="en-US" sz="1600" dirty="0"/>
              <a:t>: ADV (Average Daily Volume) , Close 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12611484"/>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330112">
                <a:tc>
                  <a:txBody>
                    <a:bodyPr/>
                    <a:lstStyle/>
                    <a:p>
                      <a:r>
                        <a:rPr lang="en-US" sz="1400" dirty="0"/>
                        <a:t>Timestamp</a:t>
                      </a:r>
                    </a:p>
                  </a:txBody>
                  <a:tcPr/>
                </a:tc>
                <a:tc>
                  <a:txBody>
                    <a:bodyPr/>
                    <a:lstStyle/>
                    <a:p>
                      <a:r>
                        <a:rPr lang="en-US" sz="1400" dirty="0"/>
                        <a:t>Price</a:t>
                      </a:r>
                    </a:p>
                  </a:txBody>
                  <a:tcPr/>
                </a:tc>
                <a:tc>
                  <a:txBody>
                    <a:bodyPr/>
                    <a:lstStyle/>
                    <a:p>
                      <a:r>
                        <a:rPr lang="en-US" sz="1400" dirty="0"/>
                        <a:t>Volume</a:t>
                      </a:r>
                    </a:p>
                  </a:txBody>
                  <a:tcPr/>
                </a:tc>
                <a:extLst>
                  <a:ext uri="{0D108BD9-81ED-4DB2-BD59-A6C34878D82A}">
                    <a16:rowId xmlns:a16="http://schemas.microsoft.com/office/drawing/2014/main" val="10000"/>
                  </a:ext>
                </a:extLst>
              </a:tr>
              <a:tr h="330112">
                <a:tc>
                  <a:txBody>
                    <a:bodyPr/>
                    <a:lstStyle/>
                    <a:p>
                      <a:r>
                        <a:rPr lang="en-US" sz="1400" dirty="0"/>
                        <a:t>11:22:30.001</a:t>
                      </a:r>
                    </a:p>
                  </a:txBody>
                  <a:tcPr/>
                </a:tc>
                <a:tc>
                  <a:txBody>
                    <a:bodyPr/>
                    <a:lstStyle/>
                    <a:p>
                      <a:r>
                        <a:rPr lang="en-US" sz="1400" dirty="0"/>
                        <a:t>9.5</a:t>
                      </a:r>
                    </a:p>
                  </a:txBody>
                  <a:tcPr/>
                </a:tc>
                <a:tc>
                  <a:txBody>
                    <a:bodyPr/>
                    <a:lstStyle/>
                    <a:p>
                      <a:r>
                        <a:rPr lang="en-US" sz="1400" dirty="0"/>
                        <a:t>1,000</a:t>
                      </a:r>
                    </a:p>
                  </a:txBody>
                  <a:tcPr/>
                </a:tc>
                <a:extLst>
                  <a:ext uri="{0D108BD9-81ED-4DB2-BD59-A6C34878D82A}">
                    <a16:rowId xmlns:a16="http://schemas.microsoft.com/office/drawing/2014/main" val="10001"/>
                  </a:ext>
                </a:extLst>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11:22:32.853</a:t>
                      </a:r>
                    </a:p>
                  </a:txBody>
                  <a:tcPr/>
                </a:tc>
                <a:tc>
                  <a:txBody>
                    <a:bodyPr/>
                    <a:lstStyle/>
                    <a:p>
                      <a:r>
                        <a:rPr lang="en-US" sz="1400" dirty="0"/>
                        <a:t>9.6</a:t>
                      </a:r>
                    </a:p>
                  </a:txBody>
                  <a:tcPr/>
                </a:tc>
                <a:tc>
                  <a:txBody>
                    <a:bodyPr/>
                    <a:lstStyle/>
                    <a:p>
                      <a:r>
                        <a:rPr lang="en-US" sz="1400" dirty="0"/>
                        <a:t>2,000</a:t>
                      </a:r>
                    </a:p>
                  </a:txBody>
                  <a:tcPr/>
                </a:tc>
                <a:extLst>
                  <a:ext uri="{0D108BD9-81ED-4DB2-BD59-A6C34878D82A}">
                    <a16:rowId xmlns:a16="http://schemas.microsoft.com/office/drawing/2014/main" val="10002"/>
                  </a:ext>
                </a:extLst>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11:22:32.942</a:t>
                      </a:r>
                    </a:p>
                  </a:txBody>
                  <a:tcPr/>
                </a:tc>
                <a:tc>
                  <a:txBody>
                    <a:bodyPr/>
                    <a:lstStyle/>
                    <a:p>
                      <a:r>
                        <a:rPr lang="en-US" sz="1400" dirty="0"/>
                        <a:t>9.5</a:t>
                      </a:r>
                    </a:p>
                  </a:txBody>
                  <a:tcPr/>
                </a:tc>
                <a:tc>
                  <a:txBody>
                    <a:bodyPr/>
                    <a:lstStyle/>
                    <a:p>
                      <a:r>
                        <a:rPr lang="en-US" sz="1400" dirty="0"/>
                        <a:t>4,000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016555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	</a:t>
            </a:r>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a:t>Lot Size</a:t>
            </a:r>
            <a:r>
              <a:rPr lang="en-US" sz="1800" dirty="0"/>
              <a:t>: l</a:t>
            </a:r>
            <a:r>
              <a:rPr lang="en-US" sz="1600" dirty="0"/>
              <a:t>ot is a </a:t>
            </a:r>
            <a:r>
              <a:rPr lang="en-US" sz="1600" b="1" dirty="0">
                <a:solidFill>
                  <a:srgbClr val="0070C0"/>
                </a:solidFill>
              </a:rPr>
              <a:t>min unit </a:t>
            </a:r>
            <a:r>
              <a:rPr lang="en-US" sz="1600" dirty="0"/>
              <a:t>of buy/sell stocks and  order quantity has to be in </a:t>
            </a:r>
            <a:r>
              <a:rPr lang="en-US" sz="1600" b="1" dirty="0">
                <a:solidFill>
                  <a:srgbClr val="0070C0"/>
                </a:solidFill>
              </a:rPr>
              <a:t>the multiple of lot size</a:t>
            </a:r>
            <a:r>
              <a:rPr lang="en-US" sz="1600" dirty="0"/>
              <a:t>. Less than one lot is called </a:t>
            </a:r>
            <a:r>
              <a:rPr lang="en-US" sz="1600" b="1" dirty="0">
                <a:solidFill>
                  <a:srgbClr val="0070C0"/>
                </a:solidFill>
              </a:rPr>
              <a:t>odd lot</a:t>
            </a:r>
            <a:r>
              <a:rPr lang="en-US" sz="1600" dirty="0"/>
              <a:t>. In HK, the lot size varies from stock to stock. (e.g. HSBC lot size is 400, </a:t>
            </a:r>
            <a:r>
              <a:rPr lang="en-US" sz="1600" dirty="0" err="1"/>
              <a:t>Tencent</a:t>
            </a:r>
            <a:r>
              <a:rPr lang="en-US" sz="1600" dirty="0"/>
              <a:t> is 100)</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b="1" dirty="0"/>
              <a:t>Tick Size</a:t>
            </a:r>
            <a:r>
              <a:rPr lang="en-US" sz="1600" dirty="0"/>
              <a:t>: the </a:t>
            </a:r>
            <a:r>
              <a:rPr lang="en-US" sz="1600" b="1" dirty="0">
                <a:solidFill>
                  <a:srgbClr val="0070C0"/>
                </a:solidFill>
              </a:rPr>
              <a:t>smallest unit of price increment or decrement</a:t>
            </a:r>
            <a:r>
              <a:rPr lang="en-US" sz="1600" dirty="0"/>
              <a:t>. In US, after Decimalization, all the tick size is 0.01 and also the lot size is 1 and hence made programming Algo system easier.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2137911647"/>
              </p:ext>
            </p:extLst>
          </p:nvPr>
        </p:nvGraphicFramePr>
        <p:xfrm>
          <a:off x="2555776" y="3736047"/>
          <a:ext cx="2808312" cy="2501265"/>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192021">
                <a:tc>
                  <a:txBody>
                    <a:bodyPr/>
                    <a:lstStyle/>
                    <a:p>
                      <a:pPr algn="r" fontAlgn="b"/>
                      <a:r>
                        <a:rPr lang="en-US" sz="1200" b="1" i="0" u="none" strike="noStrike" dirty="0">
                          <a:solidFill>
                            <a:srgbClr val="0000FF"/>
                          </a:solidFill>
                          <a:effectLst/>
                          <a:latin typeface="Arial"/>
                        </a:rPr>
                        <a:t>Min</a:t>
                      </a:r>
                    </a:p>
                  </a:txBody>
                  <a:tcPr marL="9525" marR="9525" marT="9525" marB="0" anchor="b"/>
                </a:tc>
                <a:tc>
                  <a:txBody>
                    <a:bodyPr/>
                    <a:lstStyle/>
                    <a:p>
                      <a:pPr algn="r" fontAlgn="b"/>
                      <a:r>
                        <a:rPr lang="en-US" sz="1200" b="1" i="0" u="none" strike="noStrike" dirty="0">
                          <a:solidFill>
                            <a:srgbClr val="0000FF"/>
                          </a:solidFill>
                          <a:effectLst/>
                          <a:latin typeface="Arial"/>
                        </a:rPr>
                        <a:t>Max</a:t>
                      </a:r>
                    </a:p>
                  </a:txBody>
                  <a:tcPr marL="9525" marR="9525" marT="9525" marB="0" anchor="b"/>
                </a:tc>
                <a:tc>
                  <a:txBody>
                    <a:bodyPr/>
                    <a:lstStyle/>
                    <a:p>
                      <a:pPr algn="r" fontAlgn="b"/>
                      <a:r>
                        <a:rPr lang="en-US" sz="1200" b="1" i="0" u="none" strike="noStrike" dirty="0">
                          <a:solidFill>
                            <a:srgbClr val="0000FF"/>
                          </a:solidFill>
                          <a:effectLst/>
                          <a:latin typeface="Arial"/>
                        </a:rPr>
                        <a:t>Tick Size</a:t>
                      </a:r>
                    </a:p>
                  </a:txBody>
                  <a:tcPr marL="9525" marR="9525" marT="9525" marB="0" anchor="b"/>
                </a:tc>
                <a:extLst>
                  <a:ext uri="{0D108BD9-81ED-4DB2-BD59-A6C34878D82A}">
                    <a16:rowId xmlns:a16="http://schemas.microsoft.com/office/drawing/2014/main" val="10000"/>
                  </a:ext>
                </a:extLst>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extLst>
                  <a:ext uri="{0D108BD9-81ED-4DB2-BD59-A6C34878D82A}">
                    <a16:rowId xmlns:a16="http://schemas.microsoft.com/office/drawing/2014/main" val="10001"/>
                  </a:ext>
                </a:extLst>
              </a:tr>
              <a:tr h="192021">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2"/>
                  </a:ext>
                </a:extLst>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3"/>
                  </a:ext>
                </a:extLst>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4"/>
                  </a:ext>
                </a:extLst>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5"/>
                  </a:ext>
                </a:extLst>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6"/>
                  </a:ext>
                </a:extLst>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1"/>
                  </a:ext>
                </a:extLst>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2"/>
                  </a:ext>
                </a:extLst>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a:t>HK Tick Size table</a:t>
            </a:r>
          </a:p>
        </p:txBody>
      </p:sp>
    </p:spTree>
    <p:extLst>
      <p:ext uri="{BB962C8B-B14F-4D97-AF65-F5344CB8AC3E}">
        <p14:creationId xmlns:p14="http://schemas.microsoft.com/office/powerpoint/2010/main" val="3190878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Exchange Orders</a:t>
            </a:r>
          </a:p>
          <a:p>
            <a:pPr>
              <a:buFont typeface="Arial" panose="020B0604020202020204" pitchFamily="34" charset="0"/>
              <a:buChar char="•"/>
            </a:pPr>
            <a:r>
              <a:rPr lang="en-US" sz="1600" b="1" dirty="0"/>
              <a:t>Order Side:</a:t>
            </a:r>
            <a:r>
              <a:rPr lang="en-US" sz="1600" dirty="0"/>
              <a:t> Buy, Sell, Short Sell</a:t>
            </a:r>
          </a:p>
          <a:p>
            <a:pPr>
              <a:buFont typeface="Arial" panose="020B0604020202020204" pitchFamily="34" charset="0"/>
              <a:buChar char="•"/>
            </a:pPr>
            <a:endParaRPr lang="en-US" sz="1600" b="1" dirty="0"/>
          </a:p>
          <a:p>
            <a:pPr>
              <a:buFont typeface="Arial" panose="020B0604020202020204" pitchFamily="34" charset="0"/>
              <a:buChar char="•"/>
            </a:pPr>
            <a:r>
              <a:rPr lang="en-US" sz="1600" b="1" dirty="0"/>
              <a:t>Order Type</a:t>
            </a:r>
            <a:r>
              <a:rPr lang="en-US" sz="1600" dirty="0"/>
              <a:t>: </a:t>
            </a:r>
            <a:r>
              <a:rPr lang="en-US" sz="1600" b="1" dirty="0">
                <a:solidFill>
                  <a:srgbClr val="0070C0"/>
                </a:solidFill>
              </a:rPr>
              <a:t>Limit Order</a:t>
            </a:r>
            <a:r>
              <a:rPr lang="en-US" sz="1600" dirty="0"/>
              <a:t>, </a:t>
            </a:r>
            <a:r>
              <a:rPr lang="en-US" sz="1600" b="1" dirty="0">
                <a:solidFill>
                  <a:srgbClr val="0070C0"/>
                </a:solidFill>
              </a:rPr>
              <a:t>Market Order</a:t>
            </a:r>
            <a:r>
              <a:rPr lang="en-US" sz="1600" dirty="0"/>
              <a:t>, Auction Order, </a:t>
            </a:r>
            <a:r>
              <a:rPr lang="en-US" sz="1600" dirty="0" err="1"/>
              <a:t>Funari</a:t>
            </a:r>
            <a:r>
              <a:rPr lang="en-US" sz="1600" dirty="0"/>
              <a:t> Order (limit-to-close order in Japan), Centre Point Order (fill at midpoint of bid/ask in AU market)</a:t>
            </a:r>
          </a:p>
          <a:p>
            <a:pPr lvl="1">
              <a:buFont typeface="Arial" panose="020B0604020202020204" pitchFamily="34" charset="0"/>
              <a:buChar char="•"/>
            </a:pPr>
            <a:r>
              <a:rPr lang="en-US" sz="1400" dirty="0"/>
              <a:t>(Algo Limit / Market Order vs Exchange Limit / Market order)</a:t>
            </a:r>
          </a:p>
          <a:p>
            <a:pPr>
              <a:buFont typeface="Arial" panose="020B0604020202020204" pitchFamily="34" charset="0"/>
              <a:buChar char="•"/>
            </a:pPr>
            <a:endParaRPr lang="en-US" sz="1600" dirty="0"/>
          </a:p>
          <a:p>
            <a:pPr>
              <a:buFont typeface="Arial" panose="020B0604020202020204" pitchFamily="34" charset="0"/>
              <a:buChar char="•"/>
            </a:pPr>
            <a:r>
              <a:rPr lang="en-US" sz="1600" b="1" dirty="0"/>
              <a:t>Order Amendment:</a:t>
            </a:r>
            <a:r>
              <a:rPr lang="en-US" sz="1600" dirty="0"/>
              <a:t> Price, Quantity change (up/down), Cancel. </a:t>
            </a:r>
            <a:r>
              <a:rPr lang="en-US" sz="1600" b="1" dirty="0">
                <a:solidFill>
                  <a:srgbClr val="0070C0"/>
                </a:solidFill>
              </a:rPr>
              <a:t>Not all market support order amendment</a:t>
            </a:r>
            <a:r>
              <a:rPr lang="en-US" sz="1600" dirty="0"/>
              <a:t> (such as China) and requires cancel/resend</a:t>
            </a:r>
          </a:p>
          <a:p>
            <a:pPr marL="0" indent="0"/>
            <a:r>
              <a:rPr lang="en-US" sz="1600" dirty="0"/>
              <a:t>	</a:t>
            </a:r>
          </a:p>
          <a:p>
            <a:pPr>
              <a:buFont typeface="Arial" panose="020B0604020202020204" pitchFamily="34" charset="0"/>
              <a:buChar char="•"/>
            </a:pPr>
            <a:r>
              <a:rPr lang="en-US" sz="1600" b="1" dirty="0"/>
              <a:t>Order Condition</a:t>
            </a:r>
            <a:r>
              <a:rPr lang="en-US" sz="1600" dirty="0"/>
              <a:t>: </a:t>
            </a:r>
            <a:r>
              <a:rPr lang="en-US" sz="1600" b="1" dirty="0">
                <a:solidFill>
                  <a:srgbClr val="0070C0"/>
                </a:solidFill>
              </a:rPr>
              <a:t>Fill-or-Kill</a:t>
            </a:r>
            <a:r>
              <a:rPr lang="en-US" sz="1600" dirty="0"/>
              <a:t>, </a:t>
            </a:r>
            <a:r>
              <a:rPr lang="en-US" sz="1600" b="1" dirty="0">
                <a:solidFill>
                  <a:srgbClr val="0070C0"/>
                </a:solidFill>
              </a:rPr>
              <a:t>Fill-And-Kill</a:t>
            </a:r>
            <a:r>
              <a:rPr lang="en-US" sz="1600" dirty="0"/>
              <a:t> </a:t>
            </a:r>
          </a:p>
          <a:p>
            <a:pPr marL="0" indent="0"/>
            <a:r>
              <a:rPr lang="en-US" sz="1600" dirty="0"/>
              <a:t>	</a:t>
            </a:r>
          </a:p>
          <a:p>
            <a:pPr>
              <a:buFont typeface="Arial" panose="020B0604020202020204" pitchFamily="34" charset="0"/>
              <a:buChar char="•"/>
            </a:pPr>
            <a:r>
              <a:rPr lang="en-US" sz="1600" b="1" dirty="0"/>
              <a:t>TIF (Time-in-Force)</a:t>
            </a:r>
            <a:r>
              <a:rPr lang="en-US" sz="1600" dirty="0"/>
              <a:t>: Day Order, GTD (</a:t>
            </a:r>
            <a:r>
              <a:rPr lang="en-US" sz="1600" b="1" dirty="0">
                <a:solidFill>
                  <a:srgbClr val="0070C0"/>
                </a:solidFill>
              </a:rPr>
              <a:t>Good-Till-Date</a:t>
            </a:r>
            <a:r>
              <a:rPr lang="en-US" sz="1600" dirty="0"/>
              <a:t>), GTC (</a:t>
            </a:r>
            <a:r>
              <a:rPr lang="en-US" sz="1600" b="1" dirty="0">
                <a:solidFill>
                  <a:srgbClr val="0070C0"/>
                </a:solidFill>
              </a:rPr>
              <a:t>Good-Till- Cancel</a:t>
            </a:r>
            <a:r>
              <a:rPr lang="en-US" sz="1600" dirty="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9741795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2" name="TextBox 1"/>
          <p:cNvSpPr txBox="1"/>
          <p:nvPr/>
        </p:nvSpPr>
        <p:spPr>
          <a:xfrm>
            <a:off x="323528" y="1772816"/>
            <a:ext cx="2362522" cy="2554545"/>
          </a:xfrm>
          <a:prstGeom prst="rect">
            <a:avLst/>
          </a:prstGeom>
          <a:noFill/>
        </p:spPr>
        <p:txBody>
          <a:bodyPr wrap="square" rtlCol="0">
            <a:spAutoFit/>
          </a:bodyPr>
          <a:lstStyle/>
          <a:p>
            <a:r>
              <a:rPr lang="en-US" sz="1600" b="1" u="sng" dirty="0"/>
              <a:t>TCA (Transaction Cost Analysis) </a:t>
            </a:r>
          </a:p>
          <a:p>
            <a:r>
              <a:rPr lang="en-US" sz="1600" dirty="0"/>
              <a:t/>
            </a:r>
            <a:br>
              <a:rPr lang="en-US" sz="1600" dirty="0"/>
            </a:br>
            <a:r>
              <a:rPr lang="en-US" sz="1600" dirty="0"/>
              <a:t>Study of trade prices to determine whether the trades were arranged at </a:t>
            </a:r>
            <a:r>
              <a:rPr lang="en-US" sz="1600" b="1" dirty="0">
                <a:solidFill>
                  <a:srgbClr val="0070C0"/>
                </a:solidFill>
              </a:rPr>
              <a:t>favorable prices </a:t>
            </a:r>
            <a:r>
              <a:rPr lang="en-US" sz="1600" dirty="0"/>
              <a:t>(buy low price and sell high price) or at </a:t>
            </a:r>
            <a:r>
              <a:rPr lang="en-US" sz="1600" b="1" dirty="0">
                <a:solidFill>
                  <a:srgbClr val="0070C0"/>
                </a:solidFill>
              </a:rPr>
              <a:t>best execution</a:t>
            </a:r>
          </a:p>
        </p:txBody>
      </p:sp>
      <p:pic>
        <p:nvPicPr>
          <p:cNvPr id="1026" name="Picture 2" descr="RCM-X_Uncovered"/>
          <p:cNvPicPr>
            <a:picLocks noChangeAspect="1" noChangeArrowheads="1"/>
          </p:cNvPicPr>
          <p:nvPr/>
        </p:nvPicPr>
        <p:blipFill rotWithShape="1">
          <a:blip r:embed="rId3">
            <a:extLst>
              <a:ext uri="{28A0092B-C50C-407E-A947-70E740481C1C}">
                <a14:useLocalDpi xmlns:a14="http://schemas.microsoft.com/office/drawing/2010/main" val="0"/>
              </a:ext>
            </a:extLst>
          </a:blip>
          <a:srcRect l="2416" t="4330" r="2242" b="4428"/>
          <a:stretch/>
        </p:blipFill>
        <p:spPr bwMode="auto">
          <a:xfrm>
            <a:off x="2758380" y="1628800"/>
            <a:ext cx="6134100" cy="4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3262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23529" y="1844824"/>
            <a:ext cx="403244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600" b="1" u="sng" dirty="0"/>
              <a:t>Pre-trade Analysis </a:t>
            </a:r>
          </a:p>
          <a:p>
            <a:pPr>
              <a:buFont typeface="Arial" panose="020B0604020202020204" pitchFamily="34" charset="0"/>
              <a:buChar char="•"/>
            </a:pPr>
            <a:r>
              <a:rPr lang="en-US" sz="1600" dirty="0"/>
              <a:t>is 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br>
              <a:rPr lang="en-US" sz="1600" dirty="0"/>
            </a:br>
            <a:endParaRPr lang="en-US" sz="1600" dirty="0"/>
          </a:p>
          <a:p>
            <a:pPr>
              <a:buFont typeface="Arial" panose="020B0604020202020204" pitchFamily="34" charset="0"/>
              <a:buChar char="•"/>
            </a:pPr>
            <a:r>
              <a:rPr lang="en-US" sz="1600" dirty="0"/>
              <a:t>it 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a:p>
        </p:txBody>
      </p:sp>
      <p:pic>
        <p:nvPicPr>
          <p:cNvPr id="2050" name="Picture 2" descr="Estimate market-impact cost of order execution - MATLAB costCurves -  MathWorks 中国"/>
          <p:cNvPicPr>
            <a:picLocks noChangeAspect="1" noChangeArrowheads="1"/>
          </p:cNvPicPr>
          <p:nvPr/>
        </p:nvPicPr>
        <p:blipFill rotWithShape="1">
          <a:blip r:embed="rId3">
            <a:extLst>
              <a:ext uri="{28A0092B-C50C-407E-A947-70E740481C1C}">
                <a14:useLocalDpi xmlns:a14="http://schemas.microsoft.com/office/drawing/2010/main" val="0"/>
              </a:ext>
            </a:extLst>
          </a:blip>
          <a:srcRect l="4499" t="16251" r="5049" b="2241"/>
          <a:stretch/>
        </p:blipFill>
        <p:spPr bwMode="auto">
          <a:xfrm>
            <a:off x="4499992" y="2132856"/>
            <a:ext cx="3994540" cy="31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grpSp>
        <p:nvGrpSpPr>
          <p:cNvPr id="9" name="Group 8"/>
          <p:cNvGrpSpPr/>
          <p:nvPr/>
        </p:nvGrpSpPr>
        <p:grpSpPr>
          <a:xfrm>
            <a:off x="3995936" y="1908423"/>
            <a:ext cx="4771946" cy="4276045"/>
            <a:chOff x="3995936" y="1908423"/>
            <a:chExt cx="4771946" cy="4276045"/>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908423"/>
              <a:ext cx="4627930"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3995936" y="4221088"/>
              <a:ext cx="2457981"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4716016" y="5661248"/>
              <a:ext cx="2852063" cy="523220"/>
            </a:xfrm>
            <a:prstGeom prst="rect">
              <a:avLst/>
            </a:prstGeom>
            <a:noFill/>
          </p:spPr>
          <p:txBody>
            <a:bodyPr wrap="none" rtlCol="0">
              <a:spAutoFit/>
            </a:bodyPr>
            <a:lstStyle/>
            <a:p>
              <a:r>
                <a:rPr lang="en-US" sz="1400" dirty="0"/>
                <a:t>Lot Size is a minimum buying unit</a:t>
              </a:r>
            </a:p>
            <a:p>
              <a:r>
                <a:rPr lang="en-US" sz="1400" dirty="0"/>
                <a:t>$0.142 * 10,000 = 1,420</a:t>
              </a:r>
            </a:p>
          </p:txBody>
        </p:sp>
      </p:grpSp>
      <p:sp>
        <p:nvSpPr>
          <p:cNvPr id="12" name="Content Placeholder 1"/>
          <p:cNvSpPr txBox="1">
            <a:spLocks/>
          </p:cNvSpPr>
          <p:nvPr/>
        </p:nvSpPr>
        <p:spPr>
          <a:xfrm>
            <a:off x="287524" y="1908423"/>
            <a:ext cx="3708412" cy="8725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solidFill>
                  <a:srgbClr val="0070C0"/>
                </a:solidFill>
              </a:rPr>
              <a:t>Automated trading system </a:t>
            </a:r>
            <a:r>
              <a:rPr lang="en-US" sz="1600" dirty="0"/>
              <a:t>monitors </a:t>
            </a:r>
            <a:r>
              <a:rPr lang="en-US" sz="1600" b="1" dirty="0">
                <a:solidFill>
                  <a:srgbClr val="0070C0"/>
                </a:solidFill>
              </a:rPr>
              <a:t>few hundred active warrants </a:t>
            </a:r>
            <a:r>
              <a:rPr lang="en-US" sz="1600" dirty="0"/>
              <a:t>in </a:t>
            </a:r>
            <a:r>
              <a:rPr lang="en-US" sz="1600" b="1" dirty="0">
                <a:solidFill>
                  <a:srgbClr val="0070C0"/>
                </a:solidFill>
              </a:rPr>
              <a:t>real-time</a:t>
            </a:r>
            <a:r>
              <a:rPr lang="en-US" sz="1600" dirty="0"/>
              <a:t> for the following conditions:</a:t>
            </a:r>
            <a:endParaRPr lang="en-US" sz="1400" dirty="0"/>
          </a:p>
          <a:p>
            <a:pPr marL="0" indent="0"/>
            <a:r>
              <a:rPr lang="en-US" sz="1600" dirty="0"/>
              <a:t>			</a:t>
            </a:r>
          </a:p>
          <a:p>
            <a:pPr marL="0" indent="0"/>
            <a:r>
              <a:rPr lang="en-US" sz="1800" dirty="0"/>
              <a:t>		</a:t>
            </a:r>
          </a:p>
        </p:txBody>
      </p:sp>
      <p:grpSp>
        <p:nvGrpSpPr>
          <p:cNvPr id="10" name="Group 9"/>
          <p:cNvGrpSpPr/>
          <p:nvPr/>
        </p:nvGrpSpPr>
        <p:grpSpPr>
          <a:xfrm>
            <a:off x="359532" y="3068960"/>
            <a:ext cx="3708412" cy="3024336"/>
            <a:chOff x="359532" y="3068960"/>
            <a:chExt cx="3708412" cy="3024336"/>
          </a:xfrm>
        </p:grpSpPr>
        <p:sp>
          <p:nvSpPr>
            <p:cNvPr id="7" name="Content Placeholder 1"/>
            <p:cNvSpPr txBox="1">
              <a:spLocks/>
            </p:cNvSpPr>
            <p:nvPr/>
          </p:nvSpPr>
          <p:spPr>
            <a:xfrm>
              <a:off x="359532" y="3068960"/>
              <a:ext cx="3708412" cy="30243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t>1. Enter Trade </a:t>
              </a:r>
              <a:r>
                <a:rPr lang="en-US" sz="1600" dirty="0"/>
                <a:t>when </a:t>
              </a:r>
              <a:r>
                <a:rPr lang="en-US" sz="1600" b="1" dirty="0">
                  <a:solidFill>
                    <a:srgbClr val="FF0000"/>
                  </a:solidFill>
                </a:rPr>
                <a:t>“suspected” super user</a:t>
              </a:r>
              <a:r>
                <a:rPr lang="en-US" sz="1600" dirty="0"/>
                <a:t> trade </a:t>
              </a:r>
              <a:br>
                <a:rPr lang="en-US" sz="1600" dirty="0"/>
              </a:br>
              <a:endParaRPr lang="en-US" sz="1600" dirty="0"/>
            </a:p>
            <a:p>
              <a:pPr marL="0" indent="0"/>
              <a:r>
                <a:rPr lang="en-US" sz="1600" b="1" dirty="0"/>
                <a:t>   Large Notional</a:t>
              </a:r>
              <a:r>
                <a:rPr lang="en-US" sz="1600" dirty="0"/>
                <a:t>: </a:t>
              </a:r>
            </a:p>
            <a:p>
              <a:pPr marL="0" indent="0"/>
              <a:r>
                <a:rPr lang="en-US" sz="1600" dirty="0"/>
                <a:t>     a </a:t>
              </a:r>
              <a:r>
                <a:rPr lang="en-US" sz="1600" b="1" dirty="0">
                  <a:solidFill>
                    <a:srgbClr val="0070C0"/>
                  </a:solidFill>
                </a:rPr>
                <a:t>single trade </a:t>
              </a:r>
              <a:r>
                <a:rPr lang="en-US" sz="1600" dirty="0"/>
                <a:t>&gt; $10,000 – 50,000</a:t>
              </a:r>
            </a:p>
            <a:p>
              <a:pPr marL="0" indent="0"/>
              <a:endParaRPr lang="en-US" sz="1400" dirty="0"/>
            </a:p>
            <a:p>
              <a:pPr marL="0" indent="0"/>
              <a:r>
                <a:rPr lang="en-US" sz="1400" b="1" dirty="0"/>
                <a:t>   Price move up immediately</a:t>
              </a:r>
              <a:r>
                <a:rPr lang="en-US" sz="1400" dirty="0"/>
                <a:t>: </a:t>
              </a:r>
            </a:p>
            <a:p>
              <a:pPr marL="0" indent="0"/>
              <a:r>
                <a:rPr lang="en-US" sz="1400" b="1" dirty="0">
                  <a:solidFill>
                    <a:srgbClr val="0070C0"/>
                  </a:solidFill>
                </a:rPr>
                <a:t>     Best Bid price move up</a:t>
              </a:r>
              <a:r>
                <a:rPr lang="en-US" sz="1400" dirty="0"/>
                <a:t> </a:t>
              </a:r>
            </a:p>
            <a:p>
              <a:pPr marL="0" indent="0"/>
              <a:r>
                <a:rPr lang="en-US" sz="1400" dirty="0"/>
                <a:t>    (&gt;= 1 tick </a:t>
              </a:r>
              <a:r>
                <a:rPr lang="en-US" sz="1400" b="1" dirty="0">
                  <a:solidFill>
                    <a:srgbClr val="0070C0"/>
                  </a:solidFill>
                </a:rPr>
                <a:t>within</a:t>
              </a:r>
              <a:r>
                <a:rPr lang="en-US" sz="1400" dirty="0">
                  <a:solidFill>
                    <a:srgbClr val="0070C0"/>
                  </a:solidFill>
                </a:rPr>
                <a:t> </a:t>
              </a:r>
              <a:r>
                <a:rPr lang="en-US" sz="1400" dirty="0"/>
                <a:t>5s)</a:t>
              </a:r>
            </a:p>
            <a:p>
              <a:pPr marL="0" indent="0"/>
              <a:r>
                <a:rPr lang="en-US" sz="1600" dirty="0"/>
                <a:t>		</a:t>
              </a:r>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sp>
          <p:nvSpPr>
            <p:cNvPr id="2" name="Right Arrow 1"/>
            <p:cNvSpPr/>
            <p:nvPr/>
          </p:nvSpPr>
          <p:spPr bwMode="auto">
            <a:xfrm rot="16200000">
              <a:off x="2749724" y="5157192"/>
              <a:ext cx="360040" cy="2160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3" name="Oval 12"/>
          <p:cNvSpPr/>
          <p:nvPr/>
        </p:nvSpPr>
        <p:spPr bwMode="auto">
          <a:xfrm>
            <a:off x="4148336" y="2852936"/>
            <a:ext cx="2457981"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46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600" b="1" u="sng" dirty="0"/>
              <a:t>Pre-trade Analysis Examples </a:t>
            </a:r>
          </a:p>
          <a:p>
            <a:pPr>
              <a:buFont typeface="Arial" panose="020B0604020202020204" pitchFamily="34" charset="0"/>
              <a:buChar char="•"/>
            </a:pPr>
            <a:endParaRPr lang="en-US" sz="1600" dirty="0"/>
          </a:p>
          <a:p>
            <a:pPr>
              <a:buFont typeface="Arial" panose="020B0604020202020204" pitchFamily="34" charset="0"/>
              <a:buChar char="•"/>
            </a:pPr>
            <a:r>
              <a:rPr lang="en-US" sz="1600" b="1" dirty="0"/>
              <a:t>VWAP</a:t>
            </a:r>
            <a:r>
              <a:rPr lang="en-US" sz="1600" dirty="0"/>
              <a:t>: “Ahead-of-behind” window size, order book parameters (imbalance, spread) weightings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Implementation Shortfall:</a:t>
            </a:r>
            <a:r>
              <a:rPr lang="en-US" sz="1600" dirty="0"/>
              <a:t> participation% in different price level</a:t>
            </a:r>
          </a:p>
          <a:p>
            <a:pPr>
              <a:buFont typeface="Arial" panose="020B0604020202020204" pitchFamily="34" charset="0"/>
              <a:buChar char="•"/>
            </a:pPr>
            <a:endParaRPr lang="en-US" sz="1600" dirty="0"/>
          </a:p>
          <a:p>
            <a:pPr>
              <a:buFont typeface="Arial" panose="020B0604020202020204" pitchFamily="34" charset="0"/>
              <a:buChar char="•"/>
            </a:pPr>
            <a:r>
              <a:rPr lang="en-US" sz="1600" b="1" dirty="0"/>
              <a:t>Market-on-Close</a:t>
            </a:r>
            <a:r>
              <a:rPr lang="en-US" sz="1600" dirty="0"/>
              <a:t>: </a:t>
            </a:r>
            <a:r>
              <a:rPr lang="en-US" sz="1600" dirty="0" err="1"/>
              <a:t>PreTrade</a:t>
            </a:r>
            <a:r>
              <a:rPr lang="en-US" sz="1600" dirty="0"/>
              <a:t>% vs </a:t>
            </a:r>
            <a:r>
              <a:rPr lang="en-US" sz="1600" dirty="0" err="1"/>
              <a:t>onClose</a:t>
            </a:r>
            <a:r>
              <a:rPr lang="en-US" sz="1600" dirty="0"/>
              <a:t>%, the </a:t>
            </a:r>
            <a:r>
              <a:rPr lang="en-US" sz="1600" dirty="0" err="1"/>
              <a:t>PreTrade</a:t>
            </a:r>
            <a:r>
              <a:rPr lang="en-US" sz="1600" dirty="0"/>
              <a:t> curve starting time and shape</a:t>
            </a:r>
          </a:p>
          <a:p>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a:t>The above analysis are mostly based 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a:t>(ADV) and </a:t>
            </a:r>
            <a:r>
              <a:rPr lang="en-US" sz="1600" b="1" dirty="0">
                <a:solidFill>
                  <a:srgbClr val="0070C0"/>
                </a:solidFill>
              </a:rPr>
              <a:t>order book features </a:t>
            </a:r>
            <a:r>
              <a:rPr lang="en-US" sz="1600" dirty="0"/>
              <a:t>(average queue size, spread etc.) </a:t>
            </a:r>
          </a:p>
          <a:p>
            <a:endParaRPr lang="en-US" dirty="0"/>
          </a:p>
        </p:txBody>
      </p:sp>
    </p:spTree>
    <p:extLst>
      <p:ext uri="{BB962C8B-B14F-4D97-AF65-F5344CB8AC3E}">
        <p14:creationId xmlns:p14="http://schemas.microsoft.com/office/powerpoint/2010/main" val="10964855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Post-trade Analysis</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Recording the data from previous trading periods, including </a:t>
            </a:r>
            <a:r>
              <a:rPr lang="en-US" sz="1600" b="1" dirty="0">
                <a:solidFill>
                  <a:srgbClr val="0070C0"/>
                </a:solidFill>
              </a:rPr>
              <a:t>trade timing, arrival price, average execution price, and relevant details about market movement</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These 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p>
          <a:p>
            <a:pPr>
              <a:buFont typeface="Arial" panose="020B0604020202020204" pitchFamily="34" charset="0"/>
              <a:buChar char="•"/>
            </a:pPr>
            <a:endParaRPr lang="en-US" sz="1600" dirty="0"/>
          </a:p>
          <a:p>
            <a:pPr>
              <a:buFont typeface="Arial" panose="020B0604020202020204" pitchFamily="34" charset="0"/>
              <a:buChar char="•"/>
            </a:pPr>
            <a:r>
              <a:rPr lang="en-US" sz="1600" dirty="0"/>
              <a:t>Implementation shortfall is a commonly targeted benchmark, which is the sum of all </a:t>
            </a:r>
            <a:r>
              <a:rPr lang="en-US" sz="1600" b="1" dirty="0">
                <a:solidFill>
                  <a:srgbClr val="0070C0"/>
                </a:solidFill>
              </a:rPr>
              <a:t>explicit costs</a:t>
            </a:r>
            <a:r>
              <a:rPr lang="en-US" sz="1600" dirty="0"/>
              <a:t> (transaction cost, spread) and </a:t>
            </a:r>
            <a:r>
              <a:rPr lang="en-US" sz="1600" b="1" dirty="0">
                <a:solidFill>
                  <a:srgbClr val="0070C0"/>
                </a:solidFill>
              </a:rPr>
              <a:t>implicit costs </a:t>
            </a:r>
            <a:r>
              <a:rPr lang="en-US" sz="1600" dirty="0"/>
              <a:t>(market impact, delay cost, and opportunity cost)</a:t>
            </a:r>
          </a:p>
          <a:p>
            <a:pPr>
              <a:buFont typeface="Arial" panose="020B0604020202020204" pitchFamily="34" charset="0"/>
              <a:buChar char="•"/>
            </a:pPr>
            <a:endParaRPr lang="en-US" sz="1600" dirty="0"/>
          </a:p>
          <a:p>
            <a:pPr>
              <a:buFont typeface="Arial" panose="020B0604020202020204" pitchFamily="34" charset="0"/>
              <a:buChar char="•"/>
            </a:pPr>
            <a:r>
              <a:rPr lang="en-US" sz="1600" dirty="0"/>
              <a:t>After measurement, costs must be attributed to their underlying causes. This analysis is used to </a:t>
            </a:r>
            <a:r>
              <a:rPr lang="en-US" sz="1600" b="1" dirty="0">
                <a:solidFill>
                  <a:srgbClr val="0070C0"/>
                </a:solidFill>
              </a:rPr>
              <a:t>evaluate performance and monitor future transactions</a:t>
            </a:r>
            <a:r>
              <a:rPr lang="en-US" sz="1600" dirty="0"/>
              <a:t>.</a:t>
            </a:r>
          </a:p>
          <a:p>
            <a:endParaRPr lang="en-US" sz="1800" dirty="0"/>
          </a:p>
        </p:txBody>
      </p:sp>
    </p:spTree>
    <p:extLst>
      <p:ext uri="{BB962C8B-B14F-4D97-AF65-F5344CB8AC3E}">
        <p14:creationId xmlns:p14="http://schemas.microsoft.com/office/powerpoint/2010/main" val="1739556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Post-trade Analysis Example</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b="1" dirty="0"/>
              <a:t>VWAP</a:t>
            </a:r>
            <a:r>
              <a:rPr lang="en-US" sz="1600" dirty="0"/>
              <a:t>: measure the % of executions on </a:t>
            </a:r>
            <a:r>
              <a:rPr lang="en-US" sz="1600" b="1" dirty="0">
                <a:solidFill>
                  <a:srgbClr val="0070C0"/>
                </a:solidFill>
              </a:rPr>
              <a:t>Passive Touch</a:t>
            </a:r>
            <a:r>
              <a:rPr lang="en-US" sz="1600" dirty="0"/>
              <a:t> vs </a:t>
            </a:r>
            <a:r>
              <a:rPr lang="en-US" sz="1600" b="1" dirty="0">
                <a:solidFill>
                  <a:srgbClr val="0070C0"/>
                </a:solidFill>
              </a:rPr>
              <a:t>Aggressive 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a:t>For </a:t>
            </a:r>
            <a:r>
              <a:rPr lang="en-US" sz="1600" b="1" dirty="0">
                <a:solidFill>
                  <a:srgbClr val="0070C0"/>
                </a:solidFill>
              </a:rPr>
              <a:t>Buy orders</a:t>
            </a:r>
            <a:r>
              <a:rPr lang="en-US" sz="1600" dirty="0"/>
              <a:t>, </a:t>
            </a:r>
            <a:r>
              <a:rPr lang="en-US" sz="1600" b="1" dirty="0">
                <a:solidFill>
                  <a:srgbClr val="0070C0"/>
                </a:solidFill>
              </a:rPr>
              <a:t>Passive Touch </a:t>
            </a:r>
            <a:r>
              <a:rPr lang="en-US" sz="1600" dirty="0"/>
              <a:t>is the executions happens on the </a:t>
            </a:r>
            <a:r>
              <a:rPr lang="en-US" sz="1600" b="1" dirty="0">
                <a:solidFill>
                  <a:srgbClr val="0070C0"/>
                </a:solidFill>
              </a:rPr>
              <a:t>Bid side</a:t>
            </a:r>
            <a:r>
              <a:rPr lang="en-US" sz="1600" dirty="0"/>
              <a:t>, while </a:t>
            </a:r>
            <a:r>
              <a:rPr lang="en-US" sz="1600" b="1" dirty="0">
                <a:solidFill>
                  <a:srgbClr val="0070C0"/>
                </a:solidFill>
              </a:rPr>
              <a:t>Aggressive Touch </a:t>
            </a:r>
            <a:r>
              <a:rPr lang="en-US" sz="1600" dirty="0"/>
              <a:t>happens on the </a:t>
            </a:r>
            <a:r>
              <a:rPr lang="en-US" sz="1600" b="1" dirty="0">
                <a:solidFill>
                  <a:srgbClr val="0070C0"/>
                </a:solidFill>
              </a:rPr>
              <a:t>Ask side</a:t>
            </a:r>
            <a:r>
              <a:rPr lang="en-US" sz="1600" dirty="0"/>
              <a:t>. Vice versa for the Sell orders.</a:t>
            </a:r>
          </a:p>
          <a:p>
            <a:pPr>
              <a:buFont typeface="Arial" panose="020B0604020202020204" pitchFamily="34" charset="0"/>
              <a:buChar char="•"/>
            </a:pPr>
            <a:endParaRPr lang="en-US" sz="1600" dirty="0"/>
          </a:p>
          <a:p>
            <a:pPr>
              <a:buFont typeface="Arial" panose="020B0604020202020204" pitchFamily="34" charset="0"/>
              <a:buChar char="•"/>
            </a:pPr>
            <a:r>
              <a:rPr lang="en-US" sz="1600" dirty="0"/>
              <a:t>Aggressive Touch </a:t>
            </a:r>
            <a:r>
              <a:rPr lang="en-US" sz="1600" b="1" dirty="0">
                <a:solidFill>
                  <a:srgbClr val="0070C0"/>
                </a:solidFill>
              </a:rPr>
              <a:t>demands liquidity immediately </a:t>
            </a:r>
            <a:r>
              <a:rPr lang="en-US" sz="1600" dirty="0"/>
              <a:t>and has to </a:t>
            </a:r>
            <a:r>
              <a:rPr lang="en-US" sz="1600" b="1" dirty="0">
                <a:solidFill>
                  <a:srgbClr val="0070C0"/>
                </a:solidFill>
              </a:rPr>
              <a:t>pay the spread </a:t>
            </a:r>
            <a:r>
              <a:rPr lang="en-US" sz="1600" dirty="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1055924612"/>
              </p:ext>
            </p:extLst>
          </p:nvPr>
        </p:nvGraphicFramePr>
        <p:xfrm>
          <a:off x="2267744" y="4797152"/>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Passive Touch</a:t>
            </a:r>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Aggressive Touch</a:t>
            </a:r>
          </a:p>
        </p:txBody>
      </p:sp>
      <p:sp>
        <p:nvSpPr>
          <p:cNvPr id="8" name="TextBox 7"/>
          <p:cNvSpPr txBox="1"/>
          <p:nvPr/>
        </p:nvSpPr>
        <p:spPr>
          <a:xfrm>
            <a:off x="3203848" y="4365104"/>
            <a:ext cx="2089033" cy="338554"/>
          </a:xfrm>
          <a:prstGeom prst="rect">
            <a:avLst/>
          </a:prstGeom>
          <a:noFill/>
        </p:spPr>
        <p:txBody>
          <a:bodyPr wrap="none" rtlCol="0">
            <a:spAutoFit/>
          </a:bodyPr>
          <a:lstStyle/>
          <a:p>
            <a:r>
              <a:rPr lang="en-US" sz="1600" b="1" dirty="0"/>
              <a:t>Buy Order Example</a:t>
            </a:r>
          </a:p>
        </p:txBody>
      </p:sp>
    </p:spTree>
    <p:extLst>
      <p:ext uri="{BB962C8B-B14F-4D97-AF65-F5344CB8AC3E}">
        <p14:creationId xmlns:p14="http://schemas.microsoft.com/office/powerpoint/2010/main" val="4888169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932392747"/>
              </p:ext>
            </p:extLst>
          </p:nvPr>
        </p:nvGraphicFramePr>
        <p:xfrm>
          <a:off x="899592" y="1988840"/>
          <a:ext cx="7272808" cy="256540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370840">
                <a:tc>
                  <a:txBody>
                    <a:bodyPr/>
                    <a:lstStyle/>
                    <a:p>
                      <a:r>
                        <a:rPr lang="en-US" sz="1400" dirty="0"/>
                        <a:t>Market</a:t>
                      </a:r>
                    </a:p>
                  </a:txBody>
                  <a:tcPr/>
                </a:tc>
                <a:tc>
                  <a:txBody>
                    <a:bodyPr/>
                    <a:lstStyle/>
                    <a:p>
                      <a:endParaRPr lang="en-US" sz="1400" dirty="0"/>
                    </a:p>
                  </a:txBody>
                  <a:tcPr/>
                </a:tc>
                <a:extLst>
                  <a:ext uri="{0D108BD9-81ED-4DB2-BD59-A6C34878D82A}">
                    <a16:rowId xmlns:a16="http://schemas.microsoft.com/office/drawing/2014/main" val="10000"/>
                  </a:ext>
                </a:extLst>
              </a:tr>
              <a:tr h="370840">
                <a:tc>
                  <a:txBody>
                    <a:bodyPr/>
                    <a:lstStyle/>
                    <a:p>
                      <a:r>
                        <a:rPr lang="en-US" sz="1400" dirty="0"/>
                        <a:t>Japan</a:t>
                      </a:r>
                    </a:p>
                  </a:txBody>
                  <a:tcPr/>
                </a:tc>
                <a:tc>
                  <a:txBody>
                    <a:bodyPr/>
                    <a:lstStyle/>
                    <a:p>
                      <a:r>
                        <a:rPr lang="en-US" sz="1400" dirty="0"/>
                        <a:t>Use </a:t>
                      </a:r>
                      <a:r>
                        <a:rPr lang="en-US" sz="1400" b="1" dirty="0">
                          <a:solidFill>
                            <a:srgbClr val="0070C0"/>
                          </a:solidFill>
                        </a:rPr>
                        <a:t>Special Indication </a:t>
                      </a:r>
                      <a:r>
                        <a:rPr lang="en-US" sz="1400" dirty="0"/>
                        <a:t>to avoid</a:t>
                      </a:r>
                      <a:r>
                        <a:rPr lang="en-US" sz="1400" baseline="0" dirty="0"/>
                        <a:t> big price move</a:t>
                      </a:r>
                    </a:p>
                    <a:p>
                      <a:r>
                        <a:rPr lang="en-US" sz="1400" baseline="0" dirty="0"/>
                        <a:t>SQ Days – Future Price Calculation affect trading behavior</a:t>
                      </a:r>
                    </a:p>
                    <a:p>
                      <a:r>
                        <a:rPr lang="en-US" sz="1400" baseline="0" dirty="0"/>
                        <a:t>Stock </a:t>
                      </a:r>
                      <a:r>
                        <a:rPr lang="en-US" sz="1400" b="1" baseline="0" dirty="0">
                          <a:solidFill>
                            <a:srgbClr val="0070C0"/>
                          </a:solidFill>
                        </a:rPr>
                        <a:t>doesn't open </a:t>
                      </a:r>
                      <a:r>
                        <a:rPr lang="en-US" sz="1400" baseline="0" dirty="0"/>
                        <a:t>if (auction) market orders not fully filled</a:t>
                      </a:r>
                    </a:p>
                    <a:p>
                      <a:endParaRPr lang="en-US" sz="1400" dirty="0"/>
                    </a:p>
                  </a:txBody>
                  <a:tcPr/>
                </a:tc>
                <a:extLst>
                  <a:ext uri="{0D108BD9-81ED-4DB2-BD59-A6C34878D82A}">
                    <a16:rowId xmlns:a16="http://schemas.microsoft.com/office/drawing/2014/main" val="10001"/>
                  </a:ext>
                </a:extLst>
              </a:tr>
              <a:tr h="370840">
                <a:tc>
                  <a:txBody>
                    <a:bodyPr/>
                    <a:lstStyle/>
                    <a:p>
                      <a:r>
                        <a:rPr lang="en-US" sz="1400" dirty="0"/>
                        <a:t>Australia</a:t>
                      </a:r>
                    </a:p>
                  </a:txBody>
                  <a:tcPr/>
                </a:tc>
                <a:tc>
                  <a:txBody>
                    <a:bodyPr/>
                    <a:lstStyle/>
                    <a:p>
                      <a:r>
                        <a:rPr lang="en-US" sz="1400" b="1" dirty="0">
                          <a:solidFill>
                            <a:srgbClr val="0070C0"/>
                          </a:solidFill>
                        </a:rPr>
                        <a:t>Stage opening </a:t>
                      </a:r>
                      <a:r>
                        <a:rPr lang="en-US" sz="1400" dirty="0"/>
                        <a:t>based on symbol names</a:t>
                      </a:r>
                    </a:p>
                    <a:p>
                      <a:r>
                        <a:rPr lang="en-US" sz="1400" dirty="0"/>
                        <a:t>Central Point Order (Peg-to-mid)</a:t>
                      </a:r>
                    </a:p>
                    <a:p>
                      <a:endParaRPr lang="en-US" sz="1400" dirty="0"/>
                    </a:p>
                  </a:txBody>
                  <a:tcPr/>
                </a:tc>
                <a:extLst>
                  <a:ext uri="{0D108BD9-81ED-4DB2-BD59-A6C34878D82A}">
                    <a16:rowId xmlns:a16="http://schemas.microsoft.com/office/drawing/2014/main" val="10002"/>
                  </a:ext>
                </a:extLst>
              </a:tr>
              <a:tr h="370840">
                <a:tc>
                  <a:txBody>
                    <a:bodyPr/>
                    <a:lstStyle/>
                    <a:p>
                      <a:r>
                        <a:rPr lang="en-US" sz="1400" dirty="0"/>
                        <a:t>Korea </a:t>
                      </a:r>
                    </a:p>
                  </a:txBody>
                  <a:tcPr/>
                </a:tc>
                <a:tc>
                  <a:txBody>
                    <a:bodyPr/>
                    <a:lstStyle/>
                    <a:p>
                      <a:r>
                        <a:rPr lang="en-US" sz="1400" b="1" dirty="0">
                          <a:solidFill>
                            <a:srgbClr val="0070C0"/>
                          </a:solidFill>
                        </a:rPr>
                        <a:t>Entrance Exam </a:t>
                      </a:r>
                      <a:r>
                        <a:rPr lang="en-US" sz="1400" dirty="0"/>
                        <a:t>day delay opening hour</a:t>
                      </a:r>
                    </a:p>
                    <a:p>
                      <a:r>
                        <a:rPr lang="en-US" sz="1400" dirty="0"/>
                        <a:t>Trading</a:t>
                      </a:r>
                      <a:r>
                        <a:rPr lang="en-US" sz="1400" baseline="0" dirty="0"/>
                        <a:t> Systems </a:t>
                      </a:r>
                      <a:r>
                        <a:rPr lang="en-US" sz="1400" b="1" baseline="0" dirty="0"/>
                        <a:t>located</a:t>
                      </a:r>
                      <a:r>
                        <a:rPr lang="en-US" sz="1400" baseline="0" dirty="0"/>
                        <a:t> in KR (send with IP address)</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935435" y="5013176"/>
            <a:ext cx="6264696" cy="830997"/>
          </a:xfrm>
          <a:prstGeom prst="rect">
            <a:avLst/>
          </a:prstGeom>
          <a:noFill/>
        </p:spPr>
        <p:txBody>
          <a:bodyPr wrap="square" rtlCol="0">
            <a:spAutoFit/>
          </a:bodyPr>
          <a:lstStyle/>
          <a:p>
            <a:r>
              <a:rPr lang="en-US" sz="1600" dirty="0"/>
              <a:t>Taiwan &amp; Korea: </a:t>
            </a:r>
            <a:r>
              <a:rPr lang="en-US" sz="1600" b="1" dirty="0">
                <a:solidFill>
                  <a:srgbClr val="0070C0"/>
                </a:solidFill>
              </a:rPr>
              <a:t>ID market </a:t>
            </a:r>
            <a:r>
              <a:rPr lang="en-US" sz="1600" dirty="0"/>
              <a:t>(show the investor); some stocks (like telco and media companies) subject to </a:t>
            </a:r>
            <a:r>
              <a:rPr lang="en-US" sz="1600" b="1" dirty="0">
                <a:solidFill>
                  <a:srgbClr val="0070C0"/>
                </a:solidFill>
              </a:rPr>
              <a:t>foreign holding limit</a:t>
            </a:r>
          </a:p>
          <a:p>
            <a:endParaRPr lang="en-US" sz="1600" dirty="0"/>
          </a:p>
        </p:txBody>
      </p:sp>
    </p:spTree>
    <p:extLst>
      <p:ext uri="{BB962C8B-B14F-4D97-AF65-F5344CB8AC3E}">
        <p14:creationId xmlns:p14="http://schemas.microsoft.com/office/powerpoint/2010/main" val="1043254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68262720"/>
              </p:ext>
            </p:extLst>
          </p:nvPr>
        </p:nvGraphicFramePr>
        <p:xfrm>
          <a:off x="899592" y="1988840"/>
          <a:ext cx="7272808" cy="378968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370840">
                <a:tc>
                  <a:txBody>
                    <a:bodyPr/>
                    <a:lstStyle/>
                    <a:p>
                      <a:r>
                        <a:rPr lang="en-US" sz="1400" dirty="0"/>
                        <a:t>Market</a:t>
                      </a:r>
                    </a:p>
                  </a:txBody>
                  <a:tcPr/>
                </a:tc>
                <a:tc>
                  <a:txBody>
                    <a:bodyPr/>
                    <a:lstStyle/>
                    <a:p>
                      <a:endParaRPr lang="en-US" sz="1400" dirty="0"/>
                    </a:p>
                  </a:txBody>
                  <a:tcPr/>
                </a:tc>
                <a:extLst>
                  <a:ext uri="{0D108BD9-81ED-4DB2-BD59-A6C34878D82A}">
                    <a16:rowId xmlns:a16="http://schemas.microsoft.com/office/drawing/2014/main" val="10000"/>
                  </a:ext>
                </a:extLst>
              </a:tr>
              <a:tr h="370840">
                <a:tc>
                  <a:txBody>
                    <a:bodyPr/>
                    <a:lstStyle/>
                    <a:p>
                      <a:r>
                        <a:rPr lang="en-US" sz="1400" dirty="0"/>
                        <a:t>Singapore</a:t>
                      </a:r>
                    </a:p>
                  </a:txBody>
                  <a:tcPr/>
                </a:tc>
                <a:tc>
                  <a:txBody>
                    <a:bodyPr/>
                    <a:lstStyle/>
                    <a:p>
                      <a:r>
                        <a:rPr lang="en-US" sz="1400" dirty="0"/>
                        <a:t>IPO start at </a:t>
                      </a:r>
                      <a:r>
                        <a:rPr lang="en-US" sz="1400" b="1" dirty="0">
                          <a:solidFill>
                            <a:srgbClr val="0070C0"/>
                          </a:solidFill>
                        </a:rPr>
                        <a:t>half day</a:t>
                      </a:r>
                    </a:p>
                    <a:p>
                      <a:r>
                        <a:rPr lang="en-US" sz="1400" dirty="0"/>
                        <a:t>Force key</a:t>
                      </a:r>
                    </a:p>
                    <a:p>
                      <a:r>
                        <a:rPr lang="en-US" sz="1400" dirty="0"/>
                        <a:t>Tick size based on currency</a:t>
                      </a:r>
                    </a:p>
                    <a:p>
                      <a:r>
                        <a:rPr lang="en-US" sz="1400" dirty="0"/>
                        <a:t>Buy-in, Unit Share market</a:t>
                      </a:r>
                    </a:p>
                    <a:p>
                      <a:endParaRPr lang="en-US" sz="1400" dirty="0"/>
                    </a:p>
                  </a:txBody>
                  <a:tcPr/>
                </a:tc>
                <a:extLst>
                  <a:ext uri="{0D108BD9-81ED-4DB2-BD59-A6C34878D82A}">
                    <a16:rowId xmlns:a16="http://schemas.microsoft.com/office/drawing/2014/main" val="10001"/>
                  </a:ext>
                </a:extLst>
              </a:tr>
              <a:tr h="370840">
                <a:tc>
                  <a:txBody>
                    <a:bodyPr/>
                    <a:lstStyle/>
                    <a:p>
                      <a:r>
                        <a:rPr lang="en-US" sz="1400" dirty="0"/>
                        <a:t>India</a:t>
                      </a:r>
                    </a:p>
                  </a:txBody>
                  <a:tcPr/>
                </a:tc>
                <a:tc>
                  <a:txBody>
                    <a:bodyPr/>
                    <a:lstStyle/>
                    <a:p>
                      <a:r>
                        <a:rPr lang="en-US" sz="1400" dirty="0"/>
                        <a:t>Cannot determine</a:t>
                      </a:r>
                      <a:r>
                        <a:rPr lang="en-US" sz="1400" baseline="0" dirty="0"/>
                        <a:t> on or </a:t>
                      </a:r>
                      <a:r>
                        <a:rPr lang="en-US" sz="1400" b="1" baseline="0" dirty="0">
                          <a:solidFill>
                            <a:srgbClr val="0070C0"/>
                          </a:solidFill>
                        </a:rPr>
                        <a:t>off exchange trade type</a:t>
                      </a:r>
                    </a:p>
                    <a:p>
                      <a:r>
                        <a:rPr lang="en-US" sz="1400" baseline="0" dirty="0"/>
                        <a:t>BSE and NSE </a:t>
                      </a:r>
                      <a:r>
                        <a:rPr lang="en-US" sz="1400" b="1" baseline="0" dirty="0">
                          <a:solidFill>
                            <a:srgbClr val="0070C0"/>
                          </a:solidFill>
                        </a:rPr>
                        <a:t>parallel trading </a:t>
                      </a:r>
                      <a:r>
                        <a:rPr lang="en-US" sz="1400" baseline="0" dirty="0"/>
                        <a:t>(SOR logic)</a:t>
                      </a:r>
                    </a:p>
                    <a:p>
                      <a:r>
                        <a:rPr lang="en-US" sz="1400" baseline="0" dirty="0"/>
                        <a:t>Closing Price by </a:t>
                      </a:r>
                      <a:r>
                        <a:rPr lang="en-US" sz="1400" b="1" baseline="0" dirty="0">
                          <a:solidFill>
                            <a:srgbClr val="0070C0"/>
                          </a:solidFill>
                        </a:rPr>
                        <a:t>last 30-min VWAP</a:t>
                      </a:r>
                    </a:p>
                    <a:p>
                      <a:endParaRPr lang="en-US" sz="1400" dirty="0"/>
                    </a:p>
                  </a:txBody>
                  <a:tcPr/>
                </a:tc>
                <a:extLst>
                  <a:ext uri="{0D108BD9-81ED-4DB2-BD59-A6C34878D82A}">
                    <a16:rowId xmlns:a16="http://schemas.microsoft.com/office/drawing/2014/main" val="10002"/>
                  </a:ext>
                </a:extLst>
              </a:tr>
              <a:tr h="370840">
                <a:tc>
                  <a:txBody>
                    <a:bodyPr/>
                    <a:lstStyle/>
                    <a:p>
                      <a:r>
                        <a:rPr lang="en-US" sz="1400" dirty="0"/>
                        <a:t>Thailand</a:t>
                      </a:r>
                    </a:p>
                  </a:txBody>
                  <a:tcPr/>
                </a:tc>
                <a:tc>
                  <a:txBody>
                    <a:bodyPr/>
                    <a:lstStyle/>
                    <a:p>
                      <a:r>
                        <a:rPr lang="en-US" sz="1400" dirty="0"/>
                        <a:t>Local/Foreign</a:t>
                      </a:r>
                      <a:r>
                        <a:rPr lang="en-US" sz="1400" baseline="0" dirty="0"/>
                        <a:t> board vs NVDR (Non-Voting Depository Receipts)</a:t>
                      </a:r>
                    </a:p>
                    <a:p>
                      <a:r>
                        <a:rPr lang="en-US" sz="1400" dirty="0"/>
                        <a:t>Publish Order (exchange </a:t>
                      </a:r>
                      <a:r>
                        <a:rPr lang="en-US" sz="1400" b="1" dirty="0">
                          <a:solidFill>
                            <a:srgbClr val="0070C0"/>
                          </a:solidFill>
                        </a:rPr>
                        <a:t>Iceberg</a:t>
                      </a:r>
                      <a:r>
                        <a:rPr lang="en-US" sz="1400" dirty="0"/>
                        <a:t> order)</a:t>
                      </a:r>
                    </a:p>
                    <a:p>
                      <a:endParaRPr lang="en-US" sz="1400" dirty="0"/>
                    </a:p>
                  </a:txBody>
                  <a:tcPr/>
                </a:tc>
                <a:extLst>
                  <a:ext uri="{0D108BD9-81ED-4DB2-BD59-A6C34878D82A}">
                    <a16:rowId xmlns:a16="http://schemas.microsoft.com/office/drawing/2014/main" val="10003"/>
                  </a:ext>
                </a:extLst>
              </a:tr>
              <a:tr h="370840">
                <a:tc>
                  <a:txBody>
                    <a:bodyPr/>
                    <a:lstStyle/>
                    <a:p>
                      <a:r>
                        <a:rPr lang="en-US" sz="1400" dirty="0"/>
                        <a:t>Indonesia</a:t>
                      </a:r>
                    </a:p>
                  </a:txBody>
                  <a:tcPr/>
                </a:tc>
                <a:tc>
                  <a:txBody>
                    <a:bodyPr/>
                    <a:lstStyle/>
                    <a:p>
                      <a:r>
                        <a:rPr lang="en-US" sz="1400" dirty="0"/>
                        <a:t>Friday trading hours are different due to </a:t>
                      </a:r>
                      <a:r>
                        <a:rPr lang="en-US" sz="1400" b="1" dirty="0">
                          <a:solidFill>
                            <a:srgbClr val="0070C0"/>
                          </a:solidFill>
                        </a:rPr>
                        <a:t>religious</a:t>
                      </a:r>
                      <a:r>
                        <a:rPr lang="en-US" sz="1400" b="1" baseline="0" dirty="0">
                          <a:solidFill>
                            <a:srgbClr val="0070C0"/>
                          </a:solidFill>
                        </a:rPr>
                        <a:t> reason</a:t>
                      </a:r>
                      <a:endParaRPr lang="en-US" sz="1400" b="1" dirty="0">
                        <a:solidFill>
                          <a:srgbClr val="0070C0"/>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553021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70485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a:t>Market data check</a:t>
            </a:r>
            <a:r>
              <a:rPr lang="en-US" sz="1800" dirty="0"/>
              <a:t>: </a:t>
            </a:r>
            <a:r>
              <a:rPr lang="en-US" sz="1600" dirty="0"/>
              <a:t>During continuous trading session, bid ask cannot be crossed</a:t>
            </a:r>
          </a:p>
          <a:p>
            <a:pPr marL="400050">
              <a:buFont typeface="Arial" panose="020B0604020202020204" pitchFamily="34" charset="0"/>
              <a:buChar char="•"/>
            </a:pPr>
            <a:endParaRPr lang="en-US" sz="1600" b="1" dirty="0"/>
          </a:p>
          <a:p>
            <a:pPr marL="400050">
              <a:buFont typeface="Arial" panose="020B0604020202020204" pitchFamily="34" charset="0"/>
              <a:buChar char="•"/>
            </a:pPr>
            <a:r>
              <a:rPr lang="en-US" sz="1600" b="1" dirty="0"/>
              <a:t>Emergency 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dirty="0"/>
              <a:t>Others (usually outside Algo system)</a:t>
            </a:r>
          </a:p>
          <a:p>
            <a:pPr marL="800100" lvl="1" indent="-342900">
              <a:buFont typeface="Arial" panose="020B0604020202020204" pitchFamily="34" charset="0"/>
              <a:buChar char="•"/>
            </a:pPr>
            <a:r>
              <a:rPr lang="en-US" sz="1600" b="1" dirty="0"/>
              <a:t>Position (inventory) Check</a:t>
            </a:r>
            <a:r>
              <a:rPr lang="en-US" sz="1600" dirty="0"/>
              <a:t>: check if the client has enough position to do sell order</a:t>
            </a:r>
          </a:p>
          <a:p>
            <a:pPr marL="800100" lvl="1" indent="-342900">
              <a:buFont typeface="Arial" panose="020B0604020202020204" pitchFamily="34" charset="0"/>
              <a:buChar char="•"/>
            </a:pPr>
            <a:r>
              <a:rPr lang="en-US" sz="1600" b="1" dirty="0"/>
              <a:t>Credit Check</a:t>
            </a:r>
            <a:r>
              <a:rPr lang="en-US" sz="1600" dirty="0"/>
              <a:t>: has enough margin or money to buy the stocks</a:t>
            </a:r>
          </a:p>
          <a:p>
            <a:pPr marL="800100" lvl="1" indent="-342900">
              <a:buFont typeface="Arial" panose="020B0604020202020204" pitchFamily="34" charset="0"/>
              <a:buChar char="•"/>
            </a:pPr>
            <a:r>
              <a:rPr lang="en-US" sz="1600" b="1" dirty="0"/>
              <a:t>Flagging</a:t>
            </a:r>
            <a:r>
              <a:rPr lang="en-US" sz="1600" dirty="0"/>
              <a:t>: tag client vs house orders correctly</a:t>
            </a:r>
          </a:p>
          <a:p>
            <a:pPr marL="800100" lvl="1" indent="-342900">
              <a:buFont typeface="Arial" panose="020B0604020202020204" pitchFamily="34" charset="0"/>
              <a:buChar char="•"/>
            </a:pPr>
            <a:endParaRPr lang="en-US" sz="1600" dirty="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149202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3"/>
              </a:rPr>
              <a:t>Cyan Spring </a:t>
            </a:r>
            <a:r>
              <a:rPr lang="en-US" sz="1800" dirty="0"/>
              <a:t>– Java based Algo framework</a:t>
            </a:r>
          </a:p>
          <a:p>
            <a:pPr>
              <a:buFont typeface="Arial" panose="020B0604020202020204" pitchFamily="34" charset="0"/>
              <a:buChar char="•"/>
            </a:pPr>
            <a:r>
              <a:rPr lang="en-US" sz="1800" dirty="0">
                <a:hlinkClick r:id="rId4"/>
              </a:rPr>
              <a:t>Strategy Code Examples</a:t>
            </a:r>
            <a:endParaRPr lang="en-US" sz="1800" dirty="0"/>
          </a:p>
          <a:p>
            <a:pPr>
              <a:buFont typeface="Arial" panose="020B0604020202020204" pitchFamily="34" charset="0"/>
              <a:buChar char="•"/>
            </a:pPr>
            <a:r>
              <a:rPr lang="en-US" sz="1800" dirty="0">
                <a:hlinkClick r:id="rId5"/>
              </a:rPr>
              <a:t>VWAP Demo</a:t>
            </a:r>
            <a:endParaRPr lang="en-US" sz="1800" dirty="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156</a:t>
            </a:fld>
            <a:endParaRPr lang="en-US" sz="1400" dirty="0">
              <a:latin typeface="Arial" charset="0"/>
            </a:endParaRPr>
          </a:p>
        </p:txBody>
      </p:sp>
      <p:pic>
        <p:nvPicPr>
          <p:cNvPr id="6146" name="Picture 2" descr="http://www.cyanspring.com/images/architectu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420888"/>
            <a:ext cx="6480719"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6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graphicFrame>
        <p:nvGraphicFramePr>
          <p:cNvPr id="8" name="Table 7"/>
          <p:cNvGraphicFramePr>
            <a:graphicFrameLocks noGrp="1"/>
          </p:cNvGraphicFramePr>
          <p:nvPr>
            <p:extLst>
              <p:ext uri="{D42A27DB-BD31-4B8C-83A1-F6EECF244321}">
                <p14:modId xmlns:p14="http://schemas.microsoft.com/office/powerpoint/2010/main" val="3845349680"/>
              </p:ext>
            </p:extLst>
          </p:nvPr>
        </p:nvGraphicFramePr>
        <p:xfrm>
          <a:off x="539552" y="1988840"/>
          <a:ext cx="2808312" cy="2746628"/>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294893">
                <a:tc>
                  <a:txBody>
                    <a:bodyPr/>
                    <a:lstStyle/>
                    <a:p>
                      <a:pPr algn="r" fontAlgn="b"/>
                      <a:r>
                        <a:rPr lang="en-US" sz="1400" b="1" i="0" u="none" strike="noStrike" dirty="0">
                          <a:solidFill>
                            <a:srgbClr val="0000FF"/>
                          </a:solidFill>
                          <a:effectLst/>
                          <a:latin typeface="Arial"/>
                        </a:rPr>
                        <a:t>Min</a:t>
                      </a:r>
                    </a:p>
                  </a:txBody>
                  <a:tcPr marL="9525" marR="9525" marT="9525" marB="0" anchor="b"/>
                </a:tc>
                <a:tc>
                  <a:txBody>
                    <a:bodyPr/>
                    <a:lstStyle/>
                    <a:p>
                      <a:pPr algn="r" fontAlgn="b"/>
                      <a:r>
                        <a:rPr lang="en-US" sz="1400" b="1" i="0" u="none" strike="noStrike" dirty="0">
                          <a:solidFill>
                            <a:srgbClr val="0000FF"/>
                          </a:solidFill>
                          <a:effectLst/>
                          <a:latin typeface="Arial"/>
                        </a:rPr>
                        <a:t>Max</a:t>
                      </a:r>
                    </a:p>
                  </a:txBody>
                  <a:tcPr marL="9525" marR="9525" marT="9525" marB="0" anchor="b"/>
                </a:tc>
                <a:tc>
                  <a:txBody>
                    <a:bodyPr/>
                    <a:lstStyle/>
                    <a:p>
                      <a:pPr algn="r" fontAlgn="b"/>
                      <a:r>
                        <a:rPr lang="en-US" sz="1400" b="1" i="0" u="none" strike="noStrike" dirty="0">
                          <a:solidFill>
                            <a:srgbClr val="0000FF"/>
                          </a:solidFill>
                          <a:effectLst/>
                          <a:latin typeface="Arial"/>
                        </a:rPr>
                        <a:t>Tick Size</a:t>
                      </a:r>
                    </a:p>
                  </a:txBody>
                  <a:tcPr marL="9525" marR="9525" marT="9525" marB="0" anchor="b"/>
                </a:tc>
                <a:extLst>
                  <a:ext uri="{0D108BD9-81ED-4DB2-BD59-A6C34878D82A}">
                    <a16:rowId xmlns:a16="http://schemas.microsoft.com/office/drawing/2014/main" val="10000"/>
                  </a:ext>
                </a:extLst>
              </a:tr>
              <a:tr h="192021">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0.25</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0.001</a:t>
                      </a:r>
                      <a:endParaRPr lang="en-US" sz="1400" b="0" i="0" u="none" strike="noStrike" dirty="0">
                        <a:effectLst/>
                        <a:latin typeface="Arial"/>
                      </a:endParaRPr>
                    </a:p>
                  </a:txBody>
                  <a:tcPr marL="9525" marR="9525" marT="9525" marB="0" anchor="b">
                    <a:solidFill>
                      <a:srgbClr val="FFFF00"/>
                    </a:solidFill>
                  </a:tcPr>
                </a:tc>
                <a:extLst>
                  <a:ext uri="{0D108BD9-81ED-4DB2-BD59-A6C34878D82A}">
                    <a16:rowId xmlns:a16="http://schemas.microsoft.com/office/drawing/2014/main" val="10001"/>
                  </a:ext>
                </a:extLst>
              </a:tr>
              <a:tr h="192021">
                <a:tc>
                  <a:txBody>
                    <a:bodyPr/>
                    <a:lstStyle/>
                    <a:p>
                      <a:pPr algn="r" fontAlgn="b"/>
                      <a:r>
                        <a:rPr lang="en-US" sz="1400" u="none" strike="noStrike">
                          <a:effectLst/>
                        </a:rPr>
                        <a:t>0.25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0.005</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2"/>
                  </a:ext>
                </a:extLst>
              </a:tr>
              <a:tr h="192021">
                <a:tc>
                  <a:txBody>
                    <a:bodyPr/>
                    <a:lstStyle/>
                    <a:p>
                      <a:pPr algn="r" fontAlgn="b"/>
                      <a:r>
                        <a:rPr lang="en-US" sz="1400" u="none" strike="noStrike">
                          <a:effectLst/>
                        </a:rPr>
                        <a:t>0.5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3"/>
                  </a:ext>
                </a:extLst>
              </a:tr>
              <a:tr h="192021">
                <a:tc>
                  <a:txBody>
                    <a:bodyPr/>
                    <a:lstStyle/>
                    <a:p>
                      <a:pPr algn="r" fontAlgn="b"/>
                      <a:r>
                        <a:rPr lang="en-US" sz="1400" u="none" strike="noStrike">
                          <a:effectLst/>
                        </a:rPr>
                        <a:t>10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4"/>
                  </a:ext>
                </a:extLst>
              </a:tr>
              <a:tr h="192021">
                <a:tc>
                  <a:txBody>
                    <a:bodyPr/>
                    <a:lstStyle/>
                    <a:p>
                      <a:pPr algn="r" fontAlgn="b"/>
                      <a:r>
                        <a:rPr lang="en-US" sz="1400" u="none" strike="noStrike">
                          <a:effectLst/>
                        </a:rPr>
                        <a:t>20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0.05</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5"/>
                  </a:ext>
                </a:extLst>
              </a:tr>
              <a:tr h="192021">
                <a:tc>
                  <a:txBody>
                    <a:bodyPr/>
                    <a:lstStyle/>
                    <a:p>
                      <a:pPr algn="r" fontAlgn="b"/>
                      <a:r>
                        <a:rPr lang="en-US" sz="1400" u="none" strike="noStrike" dirty="0">
                          <a:effectLst/>
                        </a:rPr>
                        <a:t>100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200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6"/>
                  </a:ext>
                </a:extLst>
              </a:tr>
              <a:tr h="192021">
                <a:tc>
                  <a:txBody>
                    <a:bodyPr/>
                    <a:lstStyle/>
                    <a:p>
                      <a:pPr algn="r" fontAlgn="b"/>
                      <a:r>
                        <a:rPr lang="en-US" sz="1400" u="none" strike="noStrike">
                          <a:effectLst/>
                        </a:rPr>
                        <a:t>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192021">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192021">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192021">
                <a:tc>
                  <a:txBody>
                    <a:bodyPr/>
                    <a:lstStyle/>
                    <a:p>
                      <a:pPr algn="r" fontAlgn="b"/>
                      <a:r>
                        <a:rPr lang="en-US" sz="1400" u="none" strike="noStrike">
                          <a:effectLst/>
                        </a:rPr>
                        <a:t>2000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r h="192021">
                <a:tc>
                  <a:txBody>
                    <a:bodyPr/>
                    <a:lstStyle/>
                    <a:p>
                      <a:pPr algn="r" fontAlgn="b"/>
                      <a:r>
                        <a:rPr lang="en-US" sz="1400" u="none" strike="noStrike" dirty="0">
                          <a:effectLst/>
                        </a:rPr>
                        <a:t>5000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9995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5</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1"/>
                  </a:ext>
                </a:extLst>
              </a:tr>
            </a:tbl>
          </a:graphicData>
        </a:graphic>
      </p:graphicFrame>
      <p:sp>
        <p:nvSpPr>
          <p:cNvPr id="4" name="TextBox 3"/>
          <p:cNvSpPr txBox="1"/>
          <p:nvPr/>
        </p:nvSpPr>
        <p:spPr>
          <a:xfrm>
            <a:off x="539552" y="5013176"/>
            <a:ext cx="3024336" cy="523220"/>
          </a:xfrm>
          <a:prstGeom prst="rect">
            <a:avLst/>
          </a:prstGeom>
          <a:noFill/>
        </p:spPr>
        <p:txBody>
          <a:bodyPr wrap="square" rtlCol="0">
            <a:spAutoFit/>
          </a:bodyPr>
          <a:lstStyle/>
          <a:p>
            <a:r>
              <a:rPr lang="en-US" sz="1400" b="1" dirty="0"/>
              <a:t>Tick Size</a:t>
            </a:r>
            <a:r>
              <a:rPr lang="en-US" sz="1400" dirty="0"/>
              <a:t>: the </a:t>
            </a:r>
            <a:r>
              <a:rPr lang="en-US" sz="1400" b="1" dirty="0">
                <a:solidFill>
                  <a:srgbClr val="0070C0"/>
                </a:solidFill>
              </a:rPr>
              <a:t>smallest unit of price increment or decrement</a:t>
            </a:r>
            <a:endParaRPr lang="en-US" sz="1400" dirty="0"/>
          </a:p>
        </p:txBody>
      </p:sp>
      <p:graphicFrame>
        <p:nvGraphicFramePr>
          <p:cNvPr id="11" name="Table 10"/>
          <p:cNvGraphicFramePr>
            <a:graphicFrameLocks noGrp="1"/>
          </p:cNvGraphicFramePr>
          <p:nvPr>
            <p:extLst>
              <p:ext uri="{D42A27DB-BD31-4B8C-83A1-F6EECF244321}">
                <p14:modId xmlns:p14="http://schemas.microsoft.com/office/powerpoint/2010/main" val="2307173089"/>
              </p:ext>
            </p:extLst>
          </p:nvPr>
        </p:nvGraphicFramePr>
        <p:xfrm>
          <a:off x="3851920" y="2060848"/>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3,200,000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86400696"/>
              </p:ext>
            </p:extLst>
          </p:nvPr>
        </p:nvGraphicFramePr>
        <p:xfrm>
          <a:off x="3851920" y="4549046"/>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10" name="Down Arrow 9"/>
          <p:cNvSpPr/>
          <p:nvPr/>
        </p:nvSpPr>
        <p:spPr bwMode="auto">
          <a:xfrm>
            <a:off x="5724128" y="3933056"/>
            <a:ext cx="432048" cy="504056"/>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6156176" y="4098558"/>
            <a:ext cx="2601994" cy="338554"/>
          </a:xfrm>
          <a:prstGeom prst="rect">
            <a:avLst/>
          </a:prstGeom>
          <a:noFill/>
        </p:spPr>
        <p:txBody>
          <a:bodyPr wrap="none" rtlCol="0">
            <a:spAutoFit/>
          </a:bodyPr>
          <a:lstStyle/>
          <a:p>
            <a:r>
              <a:rPr lang="en-US" sz="1600" dirty="0">
                <a:solidFill>
                  <a:srgbClr val="0070C0"/>
                </a:solidFill>
              </a:rPr>
              <a:t>Best bid up 1 tick within 5s</a:t>
            </a:r>
          </a:p>
        </p:txBody>
      </p:sp>
      <p:sp>
        <p:nvSpPr>
          <p:cNvPr id="14" name="TextBox 13"/>
          <p:cNvSpPr txBox="1"/>
          <p:nvPr/>
        </p:nvSpPr>
        <p:spPr>
          <a:xfrm>
            <a:off x="4412316" y="3532366"/>
            <a:ext cx="2679964" cy="369332"/>
          </a:xfrm>
          <a:prstGeom prst="rect">
            <a:avLst/>
          </a:prstGeom>
          <a:noFill/>
        </p:spPr>
        <p:txBody>
          <a:bodyPr wrap="none" rtlCol="0">
            <a:spAutoFit/>
          </a:bodyPr>
          <a:lstStyle/>
          <a:p>
            <a:r>
              <a:rPr lang="en-US" sz="1800" b="1" dirty="0">
                <a:solidFill>
                  <a:srgbClr val="0070C0"/>
                </a:solidFill>
              </a:rPr>
              <a:t>Trade</a:t>
            </a:r>
            <a:r>
              <a:rPr lang="en-US" sz="1800" dirty="0">
                <a:solidFill>
                  <a:srgbClr val="0070C0"/>
                </a:solidFill>
              </a:rPr>
              <a:t>: 0.142 @ 100,000</a:t>
            </a:r>
          </a:p>
        </p:txBody>
      </p:sp>
    </p:spTree>
    <p:extLst>
      <p:ext uri="{BB962C8B-B14F-4D97-AF65-F5344CB8AC3E}">
        <p14:creationId xmlns:p14="http://schemas.microsoft.com/office/powerpoint/2010/main" val="1154618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a:t>2. Exit Trade </a:t>
            </a:r>
            <a:r>
              <a:rPr lang="en-US" sz="1800" dirty="0"/>
              <a:t>in these 3 modes</a:t>
            </a:r>
          </a:p>
          <a:p>
            <a:pPr marL="0" indent="0"/>
            <a:endParaRPr lang="en-US" sz="1400" dirty="0"/>
          </a:p>
          <a:p>
            <a:pPr marL="285750" indent="-285750">
              <a:buFont typeface="Arial" panose="020B0604020202020204" pitchFamily="34" charset="0"/>
              <a:buChar char="•"/>
            </a:pPr>
            <a:r>
              <a:rPr lang="en-US" sz="1600" b="1" dirty="0"/>
              <a:t>Profit mode </a:t>
            </a:r>
          </a:p>
          <a:p>
            <a:pPr marL="0" indent="0"/>
            <a:r>
              <a:rPr lang="en-US" sz="1600" b="1" dirty="0"/>
              <a:t>     </a:t>
            </a:r>
            <a:r>
              <a:rPr lang="en-US" sz="1600" dirty="0"/>
              <a:t>when warrant price move up</a:t>
            </a:r>
          </a:p>
          <a:p>
            <a:pPr marL="0" indent="0"/>
            <a:r>
              <a:rPr lang="en-US" sz="1600" dirty="0"/>
              <a:t>     </a:t>
            </a:r>
          </a:p>
          <a:p>
            <a:pPr marL="0" indent="0"/>
            <a:r>
              <a:rPr lang="en-US" sz="1600" dirty="0"/>
              <a:t>     Sell if best bid + </a:t>
            </a:r>
            <a:r>
              <a:rPr lang="en-US" sz="1600" b="1" dirty="0">
                <a:solidFill>
                  <a:srgbClr val="00B050"/>
                </a:solidFill>
              </a:rPr>
              <a:t>2 ticks </a:t>
            </a:r>
            <a:r>
              <a:rPr lang="en-US" sz="1600" dirty="0"/>
              <a:t>&gt;= </a:t>
            </a:r>
            <a:r>
              <a:rPr lang="en-US" sz="1600" dirty="0" err="1"/>
              <a:t>avg</a:t>
            </a:r>
            <a:r>
              <a:rPr lang="en-US" sz="1600" dirty="0"/>
              <a:t> </a:t>
            </a:r>
            <a:r>
              <a:rPr lang="en-US" sz="1600" dirty="0" err="1"/>
              <a:t>px</a:t>
            </a:r>
            <a:endParaRPr lang="en-US" sz="1600" dirty="0"/>
          </a:p>
          <a:p>
            <a:pPr marL="0" indent="0"/>
            <a:r>
              <a:rPr lang="en-US" sz="1400" dirty="0"/>
              <a:t>        </a:t>
            </a:r>
          </a:p>
          <a:p>
            <a:pPr marL="0" indent="0"/>
            <a:r>
              <a:rPr lang="en-US" sz="1400" dirty="0">
                <a:solidFill>
                  <a:srgbClr val="0070C0"/>
                </a:solidFill>
              </a:rPr>
              <a:t>Example:  </a:t>
            </a:r>
            <a:r>
              <a:rPr lang="en-US" sz="1400" dirty="0" err="1">
                <a:solidFill>
                  <a:srgbClr val="0070C0"/>
                </a:solidFill>
              </a:rPr>
              <a:t>avg</a:t>
            </a:r>
            <a:r>
              <a:rPr lang="en-US" sz="1400" dirty="0">
                <a:solidFill>
                  <a:srgbClr val="0070C0"/>
                </a:solidFill>
              </a:rPr>
              <a:t> </a:t>
            </a:r>
            <a:r>
              <a:rPr lang="en-US" sz="1400" dirty="0" err="1">
                <a:solidFill>
                  <a:srgbClr val="0070C0"/>
                </a:solidFill>
              </a:rPr>
              <a:t>px</a:t>
            </a:r>
            <a:r>
              <a:rPr lang="en-US" sz="1400" dirty="0">
                <a:solidFill>
                  <a:srgbClr val="0070C0"/>
                </a:solidFill>
              </a:rPr>
              <a:t> = 0.143, best bid = 0.145</a:t>
            </a:r>
            <a:br>
              <a:rPr lang="en-US" sz="1400" dirty="0">
                <a:solidFill>
                  <a:srgbClr val="0070C0"/>
                </a:solidFill>
              </a:rPr>
            </a:br>
            <a:r>
              <a:rPr lang="en-US" sz="1400" dirty="0">
                <a:solidFill>
                  <a:srgbClr val="0070C0"/>
                </a:solidFill>
              </a:rPr>
              <a:t>        profit = 0.002 and 1.41% </a:t>
            </a:r>
          </a:p>
          <a:p>
            <a:pPr marL="0" indent="0"/>
            <a:r>
              <a:rPr lang="en-US" sz="1400" dirty="0">
                <a:solidFill>
                  <a:srgbClr val="0070C0"/>
                </a:solidFill>
              </a:rPr>
              <a:t>        </a:t>
            </a:r>
            <a:r>
              <a:rPr lang="en-US" sz="1400" u="sng" dirty="0">
                <a:solidFill>
                  <a:srgbClr val="0070C0"/>
                </a:solidFill>
              </a:rPr>
              <a:t>~ 1% profit</a:t>
            </a:r>
            <a:r>
              <a:rPr lang="en-US" sz="1400" dirty="0">
                <a:solidFill>
                  <a:srgbClr val="0070C0"/>
                </a:solidFill>
              </a:rPr>
              <a:t> after transaction cost</a:t>
            </a:r>
          </a:p>
          <a:p>
            <a:pPr marL="285750" indent="-285750">
              <a:buFont typeface="Arial" panose="020B0604020202020204" pitchFamily="34" charset="0"/>
              <a:buChar char="•"/>
            </a:pPr>
            <a:endParaRPr lang="en-US" sz="1400" b="1" dirty="0"/>
          </a:p>
          <a:p>
            <a:pPr marL="0" indent="0"/>
            <a:endParaRPr lang="en-US" sz="1400" dirty="0"/>
          </a:p>
          <a:p>
            <a:pPr marL="0" indent="0"/>
            <a:r>
              <a:rPr lang="en-US" sz="1600" dirty="0"/>
              <a:t>				</a:t>
            </a:r>
          </a:p>
          <a:p>
            <a:pPr marL="0" indent="0"/>
            <a:r>
              <a:rPr lang="en-US" sz="1800" dirty="0"/>
              <a:t>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941168"/>
            <a:ext cx="1176132"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683398571"/>
              </p:ext>
            </p:extLst>
          </p:nvPr>
        </p:nvGraphicFramePr>
        <p:xfrm>
          <a:off x="4716016" y="2021920"/>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302066573"/>
              </p:ext>
            </p:extLst>
          </p:nvPr>
        </p:nvGraphicFramePr>
        <p:xfrm>
          <a:off x="4716016" y="4213146"/>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17979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a:t>2. Exit Trade </a:t>
            </a:r>
            <a:r>
              <a:rPr lang="en-US" sz="1800" dirty="0"/>
              <a:t>in these 3 modes</a:t>
            </a:r>
          </a:p>
          <a:p>
            <a:pPr marL="0" indent="0"/>
            <a:endParaRPr lang="en-US" sz="1400" dirty="0"/>
          </a:p>
          <a:p>
            <a:pPr marL="285750" indent="-285750">
              <a:buFont typeface="Arial" panose="020B0604020202020204" pitchFamily="34" charset="0"/>
              <a:buChar char="•"/>
            </a:pPr>
            <a:r>
              <a:rPr lang="en-US" sz="1600" b="1" dirty="0"/>
              <a:t>Stop Loss </a:t>
            </a:r>
          </a:p>
          <a:p>
            <a:pPr marL="0" indent="0"/>
            <a:r>
              <a:rPr lang="en-US" sz="1600" b="1" dirty="0"/>
              <a:t>     </a:t>
            </a:r>
            <a:r>
              <a:rPr lang="en-US" sz="1600" dirty="0"/>
              <a:t>when warrant price move down </a:t>
            </a:r>
            <a:br>
              <a:rPr lang="en-US" sz="1600" dirty="0"/>
            </a:br>
            <a:endParaRPr lang="en-US" sz="1600" dirty="0"/>
          </a:p>
          <a:p>
            <a:pPr marL="0" indent="0"/>
            <a:r>
              <a:rPr lang="en-US" sz="1600" dirty="0"/>
              <a:t>     Sell if </a:t>
            </a:r>
            <a:r>
              <a:rPr lang="en-US" sz="1600" dirty="0" err="1"/>
              <a:t>avg</a:t>
            </a:r>
            <a:r>
              <a:rPr lang="en-US" sz="1600" dirty="0"/>
              <a:t> </a:t>
            </a:r>
            <a:r>
              <a:rPr lang="en-US" sz="1600" dirty="0" err="1"/>
              <a:t>px</a:t>
            </a:r>
            <a:r>
              <a:rPr lang="en-US" sz="1600" dirty="0"/>
              <a:t> – best bid &gt;= </a:t>
            </a:r>
            <a:r>
              <a:rPr lang="en-US" sz="1600" b="1" dirty="0">
                <a:solidFill>
                  <a:srgbClr val="00B050"/>
                </a:solidFill>
              </a:rPr>
              <a:t>5 ticks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Time mode</a:t>
            </a:r>
            <a:r>
              <a:rPr lang="en-US" sz="1600" dirty="0"/>
              <a:t>: </a:t>
            </a:r>
            <a:r>
              <a:rPr lang="en-US" sz="1600" b="1" dirty="0"/>
              <a:t>15 mins </a:t>
            </a:r>
            <a:r>
              <a:rPr lang="en-US" sz="1600" dirty="0"/>
              <a:t>before market close </a:t>
            </a:r>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45" y="3858766"/>
            <a:ext cx="661012"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38" y="5301208"/>
            <a:ext cx="657619" cy="574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1389937814"/>
              </p:ext>
            </p:extLst>
          </p:nvPr>
        </p:nvGraphicFramePr>
        <p:xfrm>
          <a:off x="4716016" y="2021920"/>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279545736"/>
              </p:ext>
            </p:extLst>
          </p:nvPr>
        </p:nvGraphicFramePr>
        <p:xfrm>
          <a:off x="4716016" y="4213146"/>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0.138</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5,550,000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1,500,000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034186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7416824"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600" b="1" dirty="0"/>
              <a:t>3. Trading Parameters Optimizations </a:t>
            </a:r>
            <a:endParaRPr lang="en-US" sz="1600" dirty="0"/>
          </a:p>
          <a:p>
            <a:pPr marL="0" indent="0"/>
            <a:endParaRPr lang="en-US" sz="1400" dirty="0"/>
          </a:p>
          <a:p>
            <a:pPr marL="285750" indent="-285750">
              <a:buFont typeface="Arial" panose="020B0604020202020204" pitchFamily="34" charset="0"/>
              <a:buChar char="•"/>
            </a:pPr>
            <a:r>
              <a:rPr lang="en-US" sz="1400" b="1" dirty="0"/>
              <a:t>Profit mode</a:t>
            </a:r>
            <a:r>
              <a:rPr lang="en-US" sz="1400" dirty="0"/>
              <a:t>: Sell if best bid + </a:t>
            </a:r>
            <a:r>
              <a:rPr lang="en-US" sz="1400" b="1" dirty="0">
                <a:solidFill>
                  <a:srgbClr val="00B050"/>
                </a:solidFill>
              </a:rPr>
              <a:t>2 ticks </a:t>
            </a:r>
            <a:r>
              <a:rPr lang="en-US" sz="1400" dirty="0"/>
              <a:t>&gt;= </a:t>
            </a:r>
            <a:r>
              <a:rPr lang="en-US" sz="1400" dirty="0" err="1"/>
              <a:t>avg</a:t>
            </a:r>
            <a:r>
              <a:rPr lang="en-US" sz="1400" dirty="0"/>
              <a:t> </a:t>
            </a:r>
            <a:r>
              <a:rPr lang="en-US" sz="1400" dirty="0" err="1"/>
              <a:t>px</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Stop Loss</a:t>
            </a:r>
            <a:r>
              <a:rPr lang="en-US" sz="1400" dirty="0"/>
              <a:t>: Sell if </a:t>
            </a:r>
            <a:r>
              <a:rPr lang="en-US" sz="1400" dirty="0" err="1"/>
              <a:t>avg</a:t>
            </a:r>
            <a:r>
              <a:rPr lang="en-US" sz="1400" dirty="0"/>
              <a:t> </a:t>
            </a:r>
            <a:r>
              <a:rPr lang="en-US" sz="1400" dirty="0" err="1"/>
              <a:t>px</a:t>
            </a:r>
            <a:r>
              <a:rPr lang="en-US" sz="1400" dirty="0"/>
              <a:t> – best bid &gt;= </a:t>
            </a:r>
            <a:r>
              <a:rPr lang="en-US" sz="1400" b="1" dirty="0">
                <a:solidFill>
                  <a:srgbClr val="00B050"/>
                </a:solidFill>
              </a:rPr>
              <a:t>5 ticks</a:t>
            </a:r>
            <a:endParaRPr lang="en-US" sz="1400" dirty="0"/>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3059831" y="3593579"/>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42194" y="5805264"/>
            <a:ext cx="5544617" cy="338554"/>
          </a:xfrm>
          <a:prstGeom prst="rect">
            <a:avLst/>
          </a:prstGeom>
          <a:noFill/>
        </p:spPr>
        <p:txBody>
          <a:bodyPr wrap="square" rtlCol="0">
            <a:spAutoFit/>
          </a:bodyPr>
          <a:lstStyle/>
          <a:p>
            <a:r>
              <a:rPr lang="en-US" sz="1600" dirty="0">
                <a:solidFill>
                  <a:srgbClr val="00B050"/>
                </a:solidFill>
              </a:rPr>
              <a:t>Canberra Blackjack Experience for the 5 ticks stop loss</a:t>
            </a:r>
          </a:p>
        </p:txBody>
      </p:sp>
    </p:spTree>
    <p:extLst>
      <p:ext uri="{BB962C8B-B14F-4D97-AF65-F5344CB8AC3E}">
        <p14:creationId xmlns:p14="http://schemas.microsoft.com/office/powerpoint/2010/main" val="52427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Background</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a:t>Study Computer Science</a:t>
            </a:r>
          </a:p>
          <a:p>
            <a:pPr lvl="1"/>
            <a:r>
              <a:rPr lang="en-US" sz="2000" dirty="0" err="1"/>
              <a:t>iBanks</a:t>
            </a:r>
            <a:r>
              <a:rPr lang="en-US" sz="2000" dirty="0"/>
              <a:t> Algo trade technologist</a:t>
            </a:r>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437112"/>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830" y="432611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270970"/>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a:t>Email: </a:t>
            </a:r>
            <a:r>
              <a:rPr lang="en-US" sz="1800" dirty="0">
                <a:hlinkClick r:id="rId7"/>
              </a:rPr>
              <a:t>wkliu_x@yahoo.com</a:t>
            </a:r>
            <a:endParaRPr lang="en-US" sz="1800" dirty="0"/>
          </a:p>
          <a:p>
            <a:r>
              <a:rPr lang="en-US" sz="1800" dirty="0"/>
              <a:t>LinkedIn: </a:t>
            </a:r>
            <a:r>
              <a:rPr lang="en-US" sz="1800" dirty="0">
                <a:hlinkClick r:id="rId8"/>
              </a:rPr>
              <a:t>https://www.linkedin.com/in/ken-liu-76b11575/</a:t>
            </a:r>
            <a:endParaRPr lang="en-US" sz="1800" dirty="0"/>
          </a:p>
          <a:p>
            <a:endParaRPr lang="en-US" sz="1800" dirty="0"/>
          </a:p>
        </p:txBody>
      </p:sp>
      <p:pic>
        <p:nvPicPr>
          <p:cNvPr id="1026" name="Picture 2" descr="Daiwa Capital Markets Europe. Information about the issuer. (LEI  MIM2K09LFYD4IB163W58, SWIFT DEUAGB21XXX). News and credit ratings. Tables  with accounting and financial report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160" y="3789040"/>
            <a:ext cx="1968252" cy="196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75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477472" cy="2031325"/>
          </a:xfrm>
          <a:prstGeom prst="rect">
            <a:avLst/>
          </a:prstGeom>
          <a:noFill/>
        </p:spPr>
        <p:txBody>
          <a:bodyPr wrap="square" rtlCol="0">
            <a:spAutoFit/>
          </a:bodyPr>
          <a:lstStyle/>
          <a:p>
            <a:r>
              <a:rPr lang="en-US" sz="1800" b="1" u="sng" dirty="0">
                <a:solidFill>
                  <a:schemeClr val="tx2"/>
                </a:solidFill>
              </a:rPr>
              <a:t>Possible Price-related enhancements</a:t>
            </a:r>
            <a:r>
              <a:rPr lang="en-US" sz="1800" u="sng" dirty="0">
                <a:solidFill>
                  <a:schemeClr val="tx2"/>
                </a:solidFill>
              </a:rPr>
              <a:t>: </a:t>
            </a:r>
          </a:p>
          <a:p>
            <a:endParaRPr lang="en-US" sz="1800" dirty="0"/>
          </a:p>
          <a:p>
            <a:r>
              <a:rPr lang="en-US" sz="1800" b="1" dirty="0"/>
              <a:t>Enter Trade</a:t>
            </a:r>
            <a:r>
              <a:rPr lang="en-US" sz="1800" dirty="0"/>
              <a:t>: Look at </a:t>
            </a:r>
            <a:r>
              <a:rPr lang="en-US" sz="1800" b="1" dirty="0">
                <a:solidFill>
                  <a:srgbClr val="0070C0"/>
                </a:solidFill>
              </a:rPr>
              <a:t>more factors</a:t>
            </a:r>
            <a:r>
              <a:rPr lang="en-US" sz="1800" dirty="0"/>
              <a:t> such the warrant implied volatility, market index, stocks and options movement etc.</a:t>
            </a:r>
          </a:p>
          <a:p>
            <a:endParaRPr lang="en-US" sz="1800" dirty="0"/>
          </a:p>
          <a:p>
            <a:r>
              <a:rPr lang="en-US" sz="1800" b="1" dirty="0"/>
              <a:t>Exit Trade</a:t>
            </a:r>
            <a:r>
              <a:rPr lang="en-US" sz="1800" dirty="0"/>
              <a:t>: Improve profit mode (let the ball rolling) by </a:t>
            </a:r>
            <a:r>
              <a:rPr lang="en-US" sz="1800" b="1" dirty="0">
                <a:solidFill>
                  <a:srgbClr val="0070C0"/>
                </a:solidFill>
              </a:rPr>
              <a:t>predicting short term movement</a:t>
            </a:r>
            <a:r>
              <a:rPr lang="en-US" sz="1800" dirty="0"/>
              <a:t> from the </a:t>
            </a:r>
            <a:r>
              <a:rPr lang="en-US" sz="1800" b="1" dirty="0">
                <a:solidFill>
                  <a:srgbClr val="0070C0"/>
                </a:solidFill>
              </a:rPr>
              <a:t>order book imbalance </a:t>
            </a:r>
            <a:r>
              <a:rPr lang="en-US" sz="1800" dirty="0"/>
              <a:t>and </a:t>
            </a:r>
            <a:r>
              <a:rPr lang="en-US" sz="1800" b="1" dirty="0">
                <a:solidFill>
                  <a:srgbClr val="0070C0"/>
                </a:solidFill>
              </a:rPr>
              <a:t>money flow</a:t>
            </a:r>
          </a:p>
        </p:txBody>
      </p:sp>
      <p:pic>
        <p:nvPicPr>
          <p:cNvPr id="1026" name="Picture 2" descr="Pricing warrants - The Chin Fam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184" y="4221088"/>
            <a:ext cx="5029200"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753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5112568" cy="3139321"/>
          </a:xfrm>
          <a:prstGeom prst="rect">
            <a:avLst/>
          </a:prstGeom>
          <a:noFill/>
        </p:spPr>
        <p:txBody>
          <a:bodyPr wrap="square" rtlCol="0">
            <a:spAutoFit/>
          </a:bodyPr>
          <a:lstStyle/>
          <a:p>
            <a:r>
              <a:rPr lang="en-US" sz="1800" b="1" u="sng" dirty="0"/>
              <a:t>Betting Size (Notional $)</a:t>
            </a:r>
          </a:p>
          <a:p>
            <a:endParaRPr lang="en-US" sz="1800" dirty="0"/>
          </a:p>
          <a:p>
            <a:r>
              <a:rPr lang="en-US" sz="1800" dirty="0"/>
              <a:t>When your first trade with $10,000 lose, </a:t>
            </a:r>
            <a:r>
              <a:rPr lang="en-US" sz="1800" b="1" dirty="0"/>
              <a:t>how much will you bet in the </a:t>
            </a:r>
            <a:r>
              <a:rPr lang="en-US" sz="1800" b="1" dirty="0">
                <a:solidFill>
                  <a:srgbClr val="0070C0"/>
                </a:solidFill>
              </a:rPr>
              <a:t>next trade</a:t>
            </a:r>
            <a:r>
              <a:rPr lang="en-US" sz="1800" dirty="0"/>
              <a:t>?</a:t>
            </a:r>
          </a:p>
          <a:p>
            <a:endParaRPr lang="en-US" sz="1800" dirty="0"/>
          </a:p>
          <a:p>
            <a:pPr marL="342900" indent="-342900">
              <a:buFont typeface="+mj-lt"/>
              <a:buAutoNum type="alphaUcPeriod"/>
            </a:pPr>
            <a:r>
              <a:rPr lang="en-US" sz="1800" dirty="0"/>
              <a:t>Same $10,000</a:t>
            </a:r>
          </a:p>
          <a:p>
            <a:pPr marL="342900" indent="-342900">
              <a:buFont typeface="+mj-lt"/>
              <a:buAutoNum type="alphaUcPeriod"/>
            </a:pPr>
            <a:r>
              <a:rPr lang="en-US" sz="1800" dirty="0"/>
              <a:t>More than $10,000</a:t>
            </a:r>
          </a:p>
          <a:p>
            <a:pPr marL="342900" indent="-342900">
              <a:buFont typeface="+mj-lt"/>
              <a:buAutoNum type="alphaUcPeriod"/>
            </a:pPr>
            <a:r>
              <a:rPr lang="en-US" sz="1800" dirty="0"/>
              <a:t>Less than $10,000</a:t>
            </a:r>
          </a:p>
          <a:p>
            <a:pPr marL="342900" indent="-342900">
              <a:buFont typeface="+mj-lt"/>
              <a:buAutoNum type="alphaUcPeriod"/>
            </a:pPr>
            <a:r>
              <a:rPr lang="en-US" sz="1800" dirty="0"/>
              <a:t>All-in</a:t>
            </a:r>
          </a:p>
          <a:p>
            <a:endParaRPr lang="en-US" sz="1800" dirty="0"/>
          </a:p>
          <a:p>
            <a:endParaRPr lang="en-US" sz="1800" dirty="0"/>
          </a:p>
        </p:txBody>
      </p:sp>
      <p:pic>
        <p:nvPicPr>
          <p:cNvPr id="2050" name="Picture 2" descr="赌侠2之上海滩赌圣-腾讯视频"/>
          <p:cNvPicPr>
            <a:picLocks noChangeAspect="1" noChangeArrowheads="1"/>
          </p:cNvPicPr>
          <p:nvPr/>
        </p:nvPicPr>
        <p:blipFill rotWithShape="1">
          <a:blip r:embed="rId2">
            <a:extLst>
              <a:ext uri="{28A0092B-C50C-407E-A947-70E740481C1C}">
                <a14:useLocalDpi xmlns:a14="http://schemas.microsoft.com/office/drawing/2010/main" val="0"/>
              </a:ext>
            </a:extLst>
          </a:blip>
          <a:srcRect l="13525" r="22564" b="11658"/>
          <a:stretch/>
        </p:blipFill>
        <p:spPr bwMode="auto">
          <a:xfrm>
            <a:off x="5441006" y="1988840"/>
            <a:ext cx="3019426" cy="23560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4437112"/>
            <a:ext cx="1095172" cy="707886"/>
          </a:xfrm>
          <a:prstGeom prst="rect">
            <a:avLst/>
          </a:prstGeom>
          <a:noFill/>
        </p:spPr>
        <p:txBody>
          <a:bodyPr wrap="none" rtlCol="0">
            <a:spAutoFit/>
          </a:bodyPr>
          <a:lstStyle/>
          <a:p>
            <a:r>
              <a:rPr lang="en-US" altLang="zh-TW" sz="2000" dirty="0"/>
              <a:t>All-in !</a:t>
            </a:r>
          </a:p>
          <a:p>
            <a:r>
              <a:rPr lang="zh-TW" altLang="en-US" sz="2000" dirty="0"/>
              <a:t>晒你冷 </a:t>
            </a:r>
            <a:r>
              <a:rPr lang="en-US" altLang="zh-TW" sz="2000" dirty="0"/>
              <a:t>!</a:t>
            </a:r>
            <a:endParaRPr lang="en-US" sz="2000" dirty="0"/>
          </a:p>
        </p:txBody>
      </p:sp>
      <p:sp>
        <p:nvSpPr>
          <p:cNvPr id="4" name="TextBox 3"/>
          <p:cNvSpPr txBox="1"/>
          <p:nvPr/>
        </p:nvSpPr>
        <p:spPr>
          <a:xfrm>
            <a:off x="467544" y="5301208"/>
            <a:ext cx="7272808" cy="892552"/>
          </a:xfrm>
          <a:prstGeom prst="rect">
            <a:avLst/>
          </a:prstGeom>
          <a:noFill/>
        </p:spPr>
        <p:txBody>
          <a:bodyPr wrap="square" rtlCol="0">
            <a:spAutoFit/>
          </a:bodyPr>
          <a:lstStyle/>
          <a:p>
            <a:r>
              <a:rPr lang="en-US" sz="1800" dirty="0"/>
              <a:t>Rather than placing same notional or randomly each time, </a:t>
            </a:r>
            <a:r>
              <a:rPr lang="en-US" sz="1800" b="1" dirty="0">
                <a:solidFill>
                  <a:srgbClr val="0070C0"/>
                </a:solidFill>
              </a:rPr>
              <a:t>optimizing the betting size </a:t>
            </a:r>
            <a:r>
              <a:rPr lang="en-US" sz="1800" dirty="0"/>
              <a:t>for each trade…</a:t>
            </a:r>
          </a:p>
          <a:p>
            <a:endParaRPr lang="en-US" sz="1600" dirty="0"/>
          </a:p>
        </p:txBody>
      </p:sp>
    </p:spTree>
    <p:extLst>
      <p:ext uri="{BB962C8B-B14F-4D97-AF65-F5344CB8AC3E}">
        <p14:creationId xmlns:p14="http://schemas.microsoft.com/office/powerpoint/2010/main" val="2178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r="42293"/>
          <a:stretch/>
        </p:blipFill>
        <p:spPr bwMode="auto">
          <a:xfrm>
            <a:off x="467544" y="1484784"/>
            <a:ext cx="3582119"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grpSp>
        <p:nvGrpSpPr>
          <p:cNvPr id="4" name="Group 3"/>
          <p:cNvGrpSpPr/>
          <p:nvPr/>
        </p:nvGrpSpPr>
        <p:grpSpPr>
          <a:xfrm>
            <a:off x="6660232" y="4005064"/>
            <a:ext cx="1847850" cy="1798459"/>
            <a:chOff x="5143475" y="3789040"/>
            <a:chExt cx="1847850" cy="1798459"/>
          </a:xfrm>
        </p:grpSpPr>
        <p:pic>
          <p:nvPicPr>
            <p:cNvPr id="1028" name="Picture 4" descr="地獄黑仔王| 香港網絡大典| Fandom"/>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1342" r="16673" b="31168"/>
            <a:stretch/>
          </p:blipFill>
          <p:spPr bwMode="auto">
            <a:xfrm>
              <a:off x="5143475" y="3789040"/>
              <a:ext cx="1847850" cy="10294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48064" y="4941168"/>
              <a:ext cx="1800493" cy="646331"/>
            </a:xfrm>
            <a:prstGeom prst="rect">
              <a:avLst/>
            </a:prstGeom>
            <a:noFill/>
          </p:spPr>
          <p:txBody>
            <a:bodyPr wrap="none" rtlCol="0">
              <a:spAutoFit/>
            </a:bodyPr>
            <a:lstStyle/>
            <a:p>
              <a:r>
                <a:rPr lang="zh-TW" altLang="en-US" sz="1800" dirty="0"/>
                <a:t>地獄黑仔王 </a:t>
              </a:r>
              <a:endParaRPr lang="en-US" altLang="zh-TW" sz="1800" dirty="0"/>
            </a:p>
            <a:p>
              <a:r>
                <a:rPr lang="en-US" altLang="zh-TW" sz="1800" dirty="0"/>
                <a:t>Bad luck as hell</a:t>
              </a:r>
            </a:p>
          </p:txBody>
        </p:sp>
      </p:grpSp>
      <p:sp>
        <p:nvSpPr>
          <p:cNvPr id="6" name="TextBox 5"/>
          <p:cNvSpPr txBox="1"/>
          <p:nvPr/>
        </p:nvSpPr>
        <p:spPr>
          <a:xfrm>
            <a:off x="4400525" y="2114853"/>
            <a:ext cx="441994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Bet $1 the first round and stop if win</a:t>
            </a:r>
          </a:p>
          <a:p>
            <a:pPr marL="285750" indent="-285750">
              <a:buFont typeface="Arial" panose="020B0604020202020204" pitchFamily="34" charset="0"/>
              <a:buChar char="•"/>
            </a:pPr>
            <a:r>
              <a:rPr lang="en-US" sz="1600" dirty="0"/>
              <a:t>If </a:t>
            </a:r>
            <a:r>
              <a:rPr lang="en-US" sz="1600" b="1" dirty="0">
                <a:solidFill>
                  <a:srgbClr val="0070C0"/>
                </a:solidFill>
              </a:rPr>
              <a:t>you lose, keep doubling the bet </a:t>
            </a:r>
            <a:r>
              <a:rPr lang="en-US" sz="1600" dirty="0"/>
              <a:t>until you win</a:t>
            </a:r>
          </a:p>
          <a:p>
            <a:pPr marL="285750" indent="-285750">
              <a:buFont typeface="Arial" panose="020B0604020202020204" pitchFamily="34" charset="0"/>
              <a:buChar char="•"/>
            </a:pPr>
            <a:r>
              <a:rPr lang="en-US" sz="1600" dirty="0"/>
              <a:t>Eventual winning will cover all your previous losses and have $1 profit</a:t>
            </a:r>
          </a:p>
        </p:txBody>
      </p:sp>
      <p:graphicFrame>
        <p:nvGraphicFramePr>
          <p:cNvPr id="9" name="Table 8"/>
          <p:cNvGraphicFramePr>
            <a:graphicFrameLocks noGrp="1"/>
          </p:cNvGraphicFramePr>
          <p:nvPr>
            <p:extLst>
              <p:ext uri="{D42A27DB-BD31-4B8C-83A1-F6EECF244321}">
                <p14:modId xmlns:p14="http://schemas.microsoft.com/office/powerpoint/2010/main" val="3360584308"/>
              </p:ext>
            </p:extLst>
          </p:nvPr>
        </p:nvGraphicFramePr>
        <p:xfrm>
          <a:off x="4355976" y="3781772"/>
          <a:ext cx="2088232" cy="2095500"/>
        </p:xfrm>
        <a:graphic>
          <a:graphicData uri="http://schemas.openxmlformats.org/drawingml/2006/table">
            <a:tbl>
              <a:tblPr>
                <a:tableStyleId>{5C22544A-7EE6-4342-B048-85BDC9FD1C3A}</a:tableStyleId>
              </a:tblPr>
              <a:tblGrid>
                <a:gridCol w="223740">
                  <a:extLst>
                    <a:ext uri="{9D8B030D-6E8A-4147-A177-3AD203B41FA5}">
                      <a16:colId xmlns:a16="http://schemas.microsoft.com/office/drawing/2014/main" val="20000"/>
                    </a:ext>
                  </a:extLst>
                </a:gridCol>
                <a:gridCol w="522058">
                  <a:extLst>
                    <a:ext uri="{9D8B030D-6E8A-4147-A177-3AD203B41FA5}">
                      <a16:colId xmlns:a16="http://schemas.microsoft.com/office/drawing/2014/main" val="20001"/>
                    </a:ext>
                  </a:extLst>
                </a:gridCol>
                <a:gridCol w="671217">
                  <a:extLst>
                    <a:ext uri="{9D8B030D-6E8A-4147-A177-3AD203B41FA5}">
                      <a16:colId xmlns:a16="http://schemas.microsoft.com/office/drawing/2014/main" val="20002"/>
                    </a:ext>
                  </a:extLst>
                </a:gridCol>
                <a:gridCol w="671217">
                  <a:extLst>
                    <a:ext uri="{9D8B030D-6E8A-4147-A177-3AD203B41FA5}">
                      <a16:colId xmlns:a16="http://schemas.microsoft.com/office/drawing/2014/main" val="20003"/>
                    </a:ext>
                  </a:extLst>
                </a:gridCol>
              </a:tblGrid>
              <a:tr h="190500">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b="1" i="0" u="sng" strike="noStrike" kern="1200" dirty="0">
                          <a:solidFill>
                            <a:srgbClr val="000000"/>
                          </a:solidFill>
                          <a:effectLst/>
                          <a:latin typeface="Calibri"/>
                          <a:ea typeface="+mn-ea"/>
                          <a:cs typeface="+mn-cs"/>
                        </a:rPr>
                        <a:t>Bet$</a:t>
                      </a:r>
                    </a:p>
                  </a:txBody>
                  <a:tcPr marL="9525" marR="9525" marT="9525" marB="0" anchor="b"/>
                </a:tc>
                <a:tc>
                  <a:txBody>
                    <a:bodyPr/>
                    <a:lstStyle/>
                    <a:p>
                      <a:pPr algn="r" fontAlgn="b"/>
                      <a:r>
                        <a:rPr lang="en-US" sz="1100" b="1" i="0" u="sng" strike="noStrike" kern="1200" dirty="0">
                          <a:solidFill>
                            <a:srgbClr val="000000"/>
                          </a:solidFill>
                          <a:effectLst/>
                          <a:latin typeface="Calibri"/>
                          <a:ea typeface="+mn-ea"/>
                          <a:cs typeface="+mn-cs"/>
                        </a:rPr>
                        <a:t>50% Loss</a:t>
                      </a:r>
                    </a:p>
                  </a:txBody>
                  <a:tcPr marL="9525" marR="9525" marT="9525" marB="0" anchor="b"/>
                </a:tc>
                <a:tc>
                  <a:txBody>
                    <a:bodyPr/>
                    <a:lstStyle/>
                    <a:p>
                      <a:pPr algn="r" fontAlgn="b"/>
                      <a:r>
                        <a:rPr lang="en-US" sz="1100" b="1" i="0" u="sng" strike="noStrike" kern="1200" dirty="0">
                          <a:solidFill>
                            <a:srgbClr val="000000"/>
                          </a:solidFill>
                          <a:effectLst/>
                          <a:latin typeface="Calibri"/>
                          <a:ea typeface="+mn-ea"/>
                          <a:cs typeface="+mn-cs"/>
                        </a:rPr>
                        <a:t>60% Loss</a:t>
                      </a:r>
                    </a:p>
                  </a:txBody>
                  <a:tcPr marL="9525" marR="9525" marT="9525" marB="0" anchor="b"/>
                </a:tc>
                <a:extLst>
                  <a:ext uri="{0D108BD9-81ED-4DB2-BD59-A6C34878D82A}">
                    <a16:rowId xmlns:a16="http://schemas.microsoft.com/office/drawing/2014/main" val="10000"/>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a:t>
                      </a: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60.00%</a:t>
                      </a: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$2</a:t>
                      </a:r>
                    </a:p>
                  </a:txBody>
                  <a:tcPr marL="9525" marR="9525" marT="9525" marB="0" anchor="b"/>
                </a:tc>
                <a:tc>
                  <a:txBody>
                    <a:bodyPr/>
                    <a:lstStyle/>
                    <a:p>
                      <a:pPr algn="r" fontAlgn="b"/>
                      <a:r>
                        <a:rPr lang="en-US" sz="1100" u="none" strike="noStrike" dirty="0">
                          <a:effectLst/>
                        </a:rPr>
                        <a:t>25.00%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36.00%</a:t>
                      </a: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$4</a:t>
                      </a:r>
                    </a:p>
                  </a:txBody>
                  <a:tcPr marL="9525" marR="9525" marT="9525" marB="0" anchor="b"/>
                </a:tc>
                <a:tc>
                  <a:txBody>
                    <a:bodyPr/>
                    <a:lstStyle/>
                    <a:p>
                      <a:pPr algn="r" fontAlgn="b"/>
                      <a:r>
                        <a:rPr lang="en-US" sz="1100" u="none" strike="noStrike" dirty="0">
                          <a:effectLst/>
                        </a:rPr>
                        <a:t>12.50%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21.60%</a:t>
                      </a: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$8</a:t>
                      </a: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12.96%</a:t>
                      </a: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$16</a:t>
                      </a:r>
                    </a:p>
                  </a:txBody>
                  <a:tcPr marL="9525" marR="9525" marT="9525" marB="0" anchor="b"/>
                </a:tc>
                <a:tc>
                  <a:txBody>
                    <a:bodyPr/>
                    <a:lstStyle/>
                    <a:p>
                      <a:pPr algn="r" fontAlgn="b"/>
                      <a:r>
                        <a:rPr lang="en-US" sz="1100" u="none" strike="noStrike" dirty="0">
                          <a:effectLst/>
                        </a:rPr>
                        <a:t>3.13%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7.78%</a:t>
                      </a: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$32</a:t>
                      </a:r>
                    </a:p>
                  </a:txBody>
                  <a:tcPr marL="9525" marR="9525" marT="9525" marB="0" anchor="b"/>
                </a:tc>
                <a:tc>
                  <a:txBody>
                    <a:bodyPr/>
                    <a:lstStyle/>
                    <a:p>
                      <a:pPr algn="r" fontAlgn="b"/>
                      <a:r>
                        <a:rPr lang="en-US" sz="1100" u="none" strike="noStrike" dirty="0">
                          <a:effectLst/>
                        </a:rPr>
                        <a:t>1.56%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4.67%</a:t>
                      </a: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$64</a:t>
                      </a:r>
                    </a:p>
                  </a:txBody>
                  <a:tcPr marL="9525" marR="9525" marT="9525" marB="0" anchor="b"/>
                </a:tc>
                <a:tc>
                  <a:txBody>
                    <a:bodyPr/>
                    <a:lstStyle/>
                    <a:p>
                      <a:pPr algn="r" fontAlgn="b"/>
                      <a:r>
                        <a:rPr lang="en-US" sz="1100" u="none" strike="noStrike" dirty="0">
                          <a:effectLst/>
                        </a:rPr>
                        <a:t>0.78%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2.80%</a:t>
                      </a: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$128</a:t>
                      </a:r>
                    </a:p>
                  </a:txBody>
                  <a:tcPr marL="9525" marR="9525" marT="9525" marB="0" anchor="b"/>
                </a:tc>
                <a:tc>
                  <a:txBody>
                    <a:bodyPr/>
                    <a:lstStyle/>
                    <a:p>
                      <a:pPr algn="r" fontAlgn="b"/>
                      <a:r>
                        <a:rPr lang="en-US" sz="1100" u="none" strike="noStrike">
                          <a:effectLst/>
                        </a:rPr>
                        <a:t>0.39%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1.68%</a:t>
                      </a: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$256</a:t>
                      </a:r>
                    </a:p>
                  </a:txBody>
                  <a:tcPr marL="9525" marR="9525" marT="9525" marB="0" anchor="b"/>
                </a:tc>
                <a:tc>
                  <a:txBody>
                    <a:bodyPr/>
                    <a:lstStyle/>
                    <a:p>
                      <a:pPr algn="r" fontAlgn="b"/>
                      <a:r>
                        <a:rPr lang="en-US" sz="1100" u="none" strike="noStrike" dirty="0">
                          <a:effectLst/>
                        </a:rPr>
                        <a:t>0.20%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1.01%</a:t>
                      </a: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dirty="0">
                          <a:effectLst/>
                        </a:rPr>
                        <a:t>10</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$512</a:t>
                      </a:r>
                    </a:p>
                  </a:txBody>
                  <a:tcPr marL="9525" marR="9525" marT="9525" marB="0" anchor="b"/>
                </a:tc>
                <a:tc>
                  <a:txBody>
                    <a:bodyPr/>
                    <a:lstStyle/>
                    <a:p>
                      <a:pPr algn="r" fontAlgn="b"/>
                      <a:r>
                        <a:rPr lang="en-US" sz="1100" u="none" strike="noStrike" dirty="0">
                          <a:effectLst/>
                        </a:rPr>
                        <a:t>0.10%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0.60%</a:t>
                      </a:r>
                    </a:p>
                  </a:txBody>
                  <a:tcPr marL="9525" marR="9525" marT="9525"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954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a:hlinkClick r:id="rId2"/>
              </a:rPr>
              <a:t>Kelly Bet</a:t>
            </a:r>
            <a:r>
              <a:rPr lang="en-US" sz="1600" dirty="0"/>
              <a:t>: 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91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Objective</a:t>
            </a:r>
            <a:r>
              <a:rPr lang="en-US" sz="1800" dirty="0"/>
              <a:t>: Track </a:t>
            </a:r>
            <a:r>
              <a:rPr lang="en-US" sz="1800" b="1" dirty="0">
                <a:solidFill>
                  <a:srgbClr val="0070C0"/>
                </a:solidFill>
              </a:rPr>
              <a:t>abnormal movements </a:t>
            </a:r>
            <a:r>
              <a:rPr lang="en-US" sz="1800" dirty="0"/>
              <a:t>for </a:t>
            </a:r>
            <a:r>
              <a:rPr lang="en-US" sz="1800" b="1" dirty="0">
                <a:solidFill>
                  <a:srgbClr val="0070C0"/>
                </a:solidFill>
              </a:rPr>
              <a:t>small caps </a:t>
            </a:r>
            <a:r>
              <a:rPr lang="en-US" sz="1800" dirty="0"/>
              <a:t>HK names</a:t>
            </a:r>
          </a:p>
          <a:p>
            <a:pPr marL="0" indent="0"/>
            <a:endParaRPr lang="en-US" sz="1800" dirty="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786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Criteria</a:t>
            </a:r>
            <a:r>
              <a:rPr lang="en-US" sz="1800" dirty="0"/>
              <a:t>:</a:t>
            </a:r>
          </a:p>
          <a:p>
            <a:pPr marL="685800" lvl="1">
              <a:buFont typeface="Arial" panose="020B0604020202020204" pitchFamily="34" charset="0"/>
              <a:buChar char="•"/>
            </a:pPr>
            <a:r>
              <a:rPr lang="en-US" sz="1600" dirty="0"/>
              <a:t>Daily movement &gt; 10% </a:t>
            </a:r>
          </a:p>
          <a:p>
            <a:pPr marL="685800" lvl="1">
              <a:buFont typeface="Arial" panose="020B0604020202020204" pitchFamily="34" charset="0"/>
              <a:buChar char="•"/>
            </a:pPr>
            <a:r>
              <a:rPr lang="en-US" sz="1600" dirty="0"/>
              <a:t>Market cap &lt; HK$ 5 billions</a:t>
            </a:r>
          </a:p>
          <a:p>
            <a:pPr marL="685800" lvl="1">
              <a:buFont typeface="Arial" panose="020B0604020202020204" pitchFamily="34" charset="0"/>
              <a:buChar char="•"/>
            </a:pPr>
            <a:r>
              <a:rPr lang="en-US" sz="1600" dirty="0"/>
              <a:t>Daily volume &gt; HK$10M</a:t>
            </a:r>
          </a:p>
          <a:p>
            <a:pPr marL="685800" lvl="1">
              <a:buFont typeface="Arial" panose="020B0604020202020204" pitchFamily="34" charset="0"/>
              <a:buChar char="•"/>
            </a:pPr>
            <a:r>
              <a:rPr lang="en-US" sz="1600" dirty="0"/>
              <a:t>No. of trades &gt; 200 (or 10x last 50 day </a:t>
            </a:r>
            <a:r>
              <a:rPr lang="en-US" sz="1600" dirty="0" err="1"/>
              <a:t>avg</a:t>
            </a:r>
            <a:r>
              <a:rPr lang="en-US" sz="1600" dirty="0"/>
              <a:t>)</a:t>
            </a:r>
          </a:p>
          <a:p>
            <a:pPr marL="685800" lvl="1">
              <a:buFont typeface="Arial" panose="020B0604020202020204" pitchFamily="34" charset="0"/>
              <a:buChar char="•"/>
            </a:pPr>
            <a:endParaRPr lang="en-US" sz="1600" dirty="0"/>
          </a:p>
          <a:p>
            <a:pPr marL="0" indent="0"/>
            <a:r>
              <a:rPr lang="en-US" sz="1800" b="1" dirty="0"/>
              <a:t>Other Suggestions</a:t>
            </a:r>
          </a:p>
          <a:p>
            <a:pPr marL="685800" lvl="1">
              <a:buFont typeface="Arial" panose="020B0604020202020204" pitchFamily="34" charset="0"/>
              <a:buChar char="•"/>
            </a:pPr>
            <a:r>
              <a:rPr lang="en-US" sz="1600" dirty="0"/>
              <a:t>Focus on semi new stocks (e.g. few months after IPO)</a:t>
            </a:r>
          </a:p>
          <a:p>
            <a:pPr marL="685800" lvl="1">
              <a:buFont typeface="Arial" panose="020B0604020202020204" pitchFamily="34" charset="0"/>
              <a:buChar char="•"/>
            </a:pPr>
            <a:r>
              <a:rPr lang="en-US" sz="1600" dirty="0"/>
              <a:t>Only very few shareholders (CCASS) </a:t>
            </a:r>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586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19156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380702" y="1916832"/>
            <a:ext cx="4263306"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solidFill>
                  <a:srgbClr val="0070C0"/>
                </a:solidFill>
              </a:rPr>
              <a:t>2010-May-22:</a:t>
            </a:r>
          </a:p>
          <a:p>
            <a:pPr marL="0" indent="0"/>
            <a:r>
              <a:rPr lang="en-US" sz="1800" dirty="0"/>
              <a:t>Laszlo </a:t>
            </a:r>
            <a:r>
              <a:rPr lang="en-US" sz="1800" dirty="0" err="1"/>
              <a:t>Hanyecz</a:t>
            </a:r>
            <a:r>
              <a:rPr lang="en-US" sz="1800" dirty="0"/>
              <a:t> agreed to pay </a:t>
            </a:r>
            <a:r>
              <a:rPr lang="en-US" sz="1800" b="1" u="sng" dirty="0">
                <a:solidFill>
                  <a:srgbClr val="FF0000"/>
                </a:solidFill>
              </a:rPr>
              <a:t>10,000 Bitcoins</a:t>
            </a:r>
            <a:r>
              <a:rPr lang="en-US" sz="1800" dirty="0"/>
              <a:t> for two delivered Papa John's pizzas</a:t>
            </a:r>
          </a:p>
          <a:p>
            <a:pPr>
              <a:buFont typeface="Arial" panose="020B0604020202020204" pitchFamily="34" charset="0"/>
              <a:buChar char="•"/>
            </a:pPr>
            <a:endParaRPr lang="en-US" sz="1800" dirty="0"/>
          </a:p>
          <a:p>
            <a:pPr marL="0" indent="0"/>
            <a:r>
              <a:rPr lang="en-US" sz="1800" b="1" u="sng" dirty="0">
                <a:solidFill>
                  <a:srgbClr val="0070C0"/>
                </a:solidFill>
              </a:rPr>
              <a:t>2021-Nov-28: </a:t>
            </a:r>
          </a:p>
          <a:p>
            <a:pPr marL="0" indent="0"/>
            <a:r>
              <a:rPr lang="en-US" sz="1800" dirty="0"/>
              <a:t>1 bitcoin = US$ 54,600 (~HK$ 425,900)</a:t>
            </a:r>
          </a:p>
          <a:p>
            <a:pPr marL="0" indent="0"/>
            <a:endParaRPr lang="en-US" sz="1800" dirty="0"/>
          </a:p>
          <a:p>
            <a:pPr marL="0" indent="0"/>
            <a:r>
              <a:rPr lang="en-US" sz="1800" dirty="0"/>
              <a:t>2 Pizzas worth:</a:t>
            </a:r>
          </a:p>
          <a:p>
            <a:pPr marL="0" indent="0"/>
            <a:r>
              <a:rPr lang="en-US" sz="1800" dirty="0"/>
              <a:t>	</a:t>
            </a:r>
            <a:r>
              <a:rPr lang="en-US" sz="1800" b="1" dirty="0">
                <a:solidFill>
                  <a:srgbClr val="FF0000"/>
                </a:solidFill>
              </a:rPr>
              <a:t>US$ 546 </a:t>
            </a:r>
            <a:r>
              <a:rPr lang="en-US" sz="1800" b="1" dirty="0" err="1">
                <a:solidFill>
                  <a:srgbClr val="FF0000"/>
                </a:solidFill>
              </a:rPr>
              <a:t>Millons</a:t>
            </a:r>
            <a:endParaRPr lang="en-US" sz="1800" b="1" dirty="0">
              <a:solidFill>
                <a:srgbClr val="FF0000"/>
              </a:solidFill>
            </a:endParaRPr>
          </a:p>
          <a:p>
            <a:pPr marL="0" indent="0"/>
            <a:r>
              <a:rPr lang="en-US" sz="1800" b="1" dirty="0">
                <a:solidFill>
                  <a:srgbClr val="FF0000"/>
                </a:solidFill>
              </a:rPr>
              <a:t>	HK$ 4.26 Billons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734247"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solidFill>
                  <a:srgbClr val="0070C0"/>
                </a:solidFill>
              </a:rPr>
              <a:t>2016-May-22:</a:t>
            </a:r>
          </a:p>
          <a:p>
            <a:pPr marL="0" indent="0"/>
            <a:r>
              <a:rPr lang="en-US" sz="1800" dirty="0"/>
              <a:t>1 bitcoin = US$ 434 (~HK$ 3,385)</a:t>
            </a:r>
            <a:br>
              <a:rPr lang="en-US" sz="1800" dirty="0"/>
            </a:br>
            <a:r>
              <a:rPr lang="en-US" sz="1800" dirty="0"/>
              <a:t>100 bitcoins = US$ 43,400 (~HK$ 338,500)</a:t>
            </a:r>
          </a:p>
          <a:p>
            <a:pPr marL="0" indent="0"/>
            <a:endParaRPr lang="en-US" sz="1800" b="1" u="sng" dirty="0">
              <a:solidFill>
                <a:srgbClr val="0070C0"/>
              </a:solidFill>
            </a:endParaRPr>
          </a:p>
          <a:p>
            <a:pPr marL="0" indent="0"/>
            <a:r>
              <a:rPr lang="en-US" sz="1800" b="1" u="sng" dirty="0">
                <a:solidFill>
                  <a:srgbClr val="0070C0"/>
                </a:solidFill>
              </a:rPr>
              <a:t>2022-Nov-18: </a:t>
            </a:r>
          </a:p>
          <a:p>
            <a:pPr marL="0" indent="0"/>
            <a:r>
              <a:rPr lang="en-US" sz="1800" dirty="0"/>
              <a:t>1 bitcoin = US$ 16,749 (~HK$ 131,035)</a:t>
            </a:r>
            <a:br>
              <a:rPr lang="en-US" sz="1800" dirty="0"/>
            </a:br>
            <a:r>
              <a:rPr lang="en-US" sz="1800" dirty="0"/>
              <a:t>100 bitcoin = US$ 1,674,900 </a:t>
            </a:r>
            <a:r>
              <a:rPr lang="en-US" sz="1800" b="1" u="sng" dirty="0">
                <a:solidFill>
                  <a:srgbClr val="FF0000"/>
                </a:solidFill>
              </a:rPr>
              <a:t>(~HK$ 13,103,500)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a:t>My Bitcoin Pizza Day</a:t>
            </a:r>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370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539552" y="1700808"/>
            <a:ext cx="8017396"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SMA (Simple Moving Average) Crossover Strategy: </a:t>
            </a:r>
            <a:r>
              <a:rPr lang="en-US" sz="1600" b="1" dirty="0">
                <a:solidFill>
                  <a:srgbClr val="0070C0"/>
                </a:solidFill>
              </a:rPr>
              <a:t>leading</a:t>
            </a:r>
            <a:r>
              <a:rPr lang="en-US" sz="1600" dirty="0"/>
              <a:t> and </a:t>
            </a:r>
            <a:r>
              <a:rPr lang="en-US" sz="1600" b="1" dirty="0">
                <a:solidFill>
                  <a:srgbClr val="0070C0"/>
                </a:solidFill>
              </a:rPr>
              <a:t>lagging</a:t>
            </a:r>
            <a:r>
              <a:rPr lang="en-US" sz="1600" dirty="0"/>
              <a:t> SMA</a:t>
            </a: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2" name="Sun 1"/>
          <p:cNvSpPr/>
          <p:nvPr/>
        </p:nvSpPr>
        <p:spPr bwMode="auto">
          <a:xfrm>
            <a:off x="2793504" y="5869657"/>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https://forextraininggroup.com/wp-content/uploads/2016/05/Moving-Average-Crossover.png"/>
          <p:cNvPicPr>
            <a:picLocks noChangeAspect="1" noChangeArrowheads="1"/>
          </p:cNvPicPr>
          <p:nvPr/>
        </p:nvPicPr>
        <p:blipFill rotWithShape="1">
          <a:blip r:embed="rId3">
            <a:extLst>
              <a:ext uri="{28A0092B-C50C-407E-A947-70E740481C1C}">
                <a14:useLocalDpi xmlns:a14="http://schemas.microsoft.com/office/drawing/2010/main" val="0"/>
              </a:ext>
            </a:extLst>
          </a:blip>
          <a:srcRect l="28805"/>
          <a:stretch/>
        </p:blipFill>
        <p:spPr bwMode="auto">
          <a:xfrm>
            <a:off x="1619672" y="2204864"/>
            <a:ext cx="5252860"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53729" y="5961474"/>
            <a:ext cx="1938351" cy="707886"/>
          </a:xfrm>
          <a:prstGeom prst="rect">
            <a:avLst/>
          </a:prstGeom>
          <a:noFill/>
        </p:spPr>
        <p:txBody>
          <a:bodyPr wrap="none" rtlCol="0">
            <a:spAutoFit/>
          </a:bodyPr>
          <a:lstStyle/>
          <a:p>
            <a:r>
              <a:rPr lang="en-US" sz="2000" dirty="0">
                <a:hlinkClick r:id="rId2"/>
              </a:rPr>
              <a:t>Code Example</a:t>
            </a:r>
            <a:r>
              <a:rPr lang="en-US" sz="2000" dirty="0"/>
              <a:t> </a:t>
            </a:r>
          </a:p>
          <a:p>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1541626982"/>
              </p:ext>
            </p:extLst>
          </p:nvPr>
        </p:nvGraphicFramePr>
        <p:xfrm>
          <a:off x="1115616" y="4725144"/>
          <a:ext cx="6624736" cy="1136536"/>
        </p:xfrm>
        <a:graphic>
          <a:graphicData uri="http://schemas.openxmlformats.org/drawingml/2006/table">
            <a:tbl>
              <a:tblPr firstRow="1" bandRow="1">
                <a:tableStyleId>{5C22544A-7EE6-4342-B048-85BDC9FD1C3A}</a:tableStyleId>
              </a:tblPr>
              <a:tblGrid>
                <a:gridCol w="1207859">
                  <a:extLst>
                    <a:ext uri="{9D8B030D-6E8A-4147-A177-3AD203B41FA5}">
                      <a16:colId xmlns:a16="http://schemas.microsoft.com/office/drawing/2014/main" val="20000"/>
                    </a:ext>
                  </a:extLst>
                </a:gridCol>
                <a:gridCol w="1384429">
                  <a:extLst>
                    <a:ext uri="{9D8B030D-6E8A-4147-A177-3AD203B41FA5}">
                      <a16:colId xmlns:a16="http://schemas.microsoft.com/office/drawing/2014/main" val="20001"/>
                    </a:ext>
                  </a:extLst>
                </a:gridCol>
                <a:gridCol w="4032448">
                  <a:extLst>
                    <a:ext uri="{9D8B030D-6E8A-4147-A177-3AD203B41FA5}">
                      <a16:colId xmlns:a16="http://schemas.microsoft.com/office/drawing/2014/main" val="20002"/>
                    </a:ext>
                  </a:extLst>
                </a:gridCol>
              </a:tblGrid>
              <a:tr h="258336">
                <a:tc>
                  <a:txBody>
                    <a:bodyPr/>
                    <a:lstStyle/>
                    <a:p>
                      <a:r>
                        <a:rPr lang="en-US" sz="1400" dirty="0"/>
                        <a:t>Date</a:t>
                      </a:r>
                    </a:p>
                  </a:txBody>
                  <a:tcPr/>
                </a:tc>
                <a:tc>
                  <a:txBody>
                    <a:bodyPr/>
                    <a:lstStyle/>
                    <a:p>
                      <a:r>
                        <a:rPr lang="en-US" sz="1400" dirty="0"/>
                        <a:t>Bitcoin </a:t>
                      </a:r>
                      <a:r>
                        <a:rPr lang="en-US" sz="1400" dirty="0" err="1"/>
                        <a:t>Px</a:t>
                      </a:r>
                      <a:endParaRPr lang="en-US" sz="1400" dirty="0"/>
                    </a:p>
                  </a:txBody>
                  <a:tcPr/>
                </a:tc>
                <a:tc>
                  <a:txBody>
                    <a:bodyPr/>
                    <a:lstStyle/>
                    <a:p>
                      <a:r>
                        <a:rPr lang="en-US" sz="1400" dirty="0"/>
                        <a:t>Action</a:t>
                      </a:r>
                    </a:p>
                  </a:txBody>
                  <a:tcPr/>
                </a:tc>
                <a:extLst>
                  <a:ext uri="{0D108BD9-81ED-4DB2-BD59-A6C34878D82A}">
                    <a16:rowId xmlns:a16="http://schemas.microsoft.com/office/drawing/2014/main" val="10000"/>
                  </a:ext>
                </a:extLst>
              </a:tr>
              <a:tr h="313576">
                <a:tc>
                  <a:txBody>
                    <a:bodyPr/>
                    <a:lstStyle/>
                    <a:p>
                      <a:r>
                        <a:rPr lang="en-US" sz="1400" dirty="0"/>
                        <a:t>2022/3/5</a:t>
                      </a:r>
                    </a:p>
                  </a:txBody>
                  <a:tcPr/>
                </a:tc>
                <a:tc>
                  <a:txBody>
                    <a:bodyPr/>
                    <a:lstStyle/>
                    <a:p>
                      <a:r>
                        <a:rPr lang="en-US" sz="1400" dirty="0"/>
                        <a:t>40,000</a:t>
                      </a:r>
                    </a:p>
                  </a:txBody>
                  <a:tcPr/>
                </a:tc>
                <a:tc>
                  <a:txBody>
                    <a:bodyPr/>
                    <a:lstStyle/>
                    <a:p>
                      <a:r>
                        <a:rPr lang="en-US" sz="1400" dirty="0"/>
                        <a:t>Short (sell) 1 bitcoin and get $40,</a:t>
                      </a:r>
                      <a:r>
                        <a:rPr lang="en-US" sz="1400" baseline="0" dirty="0"/>
                        <a:t>000</a:t>
                      </a:r>
                      <a:endParaRPr lang="en-US" sz="1400" dirty="0"/>
                    </a:p>
                  </a:txBody>
                  <a:tcPr/>
                </a:tc>
                <a:extLst>
                  <a:ext uri="{0D108BD9-81ED-4DB2-BD59-A6C34878D82A}">
                    <a16:rowId xmlns:a16="http://schemas.microsoft.com/office/drawing/2014/main" val="10001"/>
                  </a:ext>
                </a:extLst>
              </a:tr>
              <a:tr h="370840">
                <a:tc>
                  <a:txBody>
                    <a:bodyPr/>
                    <a:lstStyle/>
                    <a:p>
                      <a:r>
                        <a:rPr lang="en-US" sz="1400" dirty="0"/>
                        <a:t>2022/3/12</a:t>
                      </a:r>
                    </a:p>
                  </a:txBody>
                  <a:tcPr/>
                </a:tc>
                <a:tc>
                  <a:txBody>
                    <a:bodyPr/>
                    <a:lstStyle/>
                    <a:p>
                      <a:r>
                        <a:rPr lang="en-US" sz="1400" dirty="0"/>
                        <a:t>35,000</a:t>
                      </a:r>
                    </a:p>
                  </a:txBody>
                  <a:tcPr/>
                </a:tc>
                <a:tc>
                  <a:txBody>
                    <a:bodyPr/>
                    <a:lstStyle/>
                    <a:p>
                      <a:r>
                        <a:rPr lang="en-US" sz="1400" dirty="0"/>
                        <a:t>Buy and return 1 bitcoin</a:t>
                      </a:r>
                      <a:r>
                        <a:rPr lang="en-US" sz="1400" baseline="0" dirty="0"/>
                        <a:t> back at $35,000 </a:t>
                      </a:r>
                    </a:p>
                    <a:p>
                      <a:r>
                        <a:rPr lang="en-US" sz="1400" dirty="0"/>
                        <a:t>Profit</a:t>
                      </a:r>
                      <a:r>
                        <a:rPr lang="en-US" sz="1400" baseline="0" dirty="0"/>
                        <a:t> is $(40,000 – 35,000) = $5,000</a:t>
                      </a:r>
                      <a:endParaRPr lang="en-US" sz="1400" dirty="0"/>
                    </a:p>
                  </a:txBody>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CC669F4E-8E53-FBDC-7F4D-32633D95394D}"/>
              </a:ext>
            </a:extLst>
          </p:cNvPr>
          <p:cNvSpPr txBox="1"/>
          <p:nvPr/>
        </p:nvSpPr>
        <p:spPr>
          <a:xfrm>
            <a:off x="2793504" y="4341906"/>
            <a:ext cx="2274982" cy="369332"/>
          </a:xfrm>
          <a:prstGeom prst="rect">
            <a:avLst/>
          </a:prstGeom>
          <a:noFill/>
        </p:spPr>
        <p:txBody>
          <a:bodyPr wrap="none" rtlCol="0">
            <a:spAutoFit/>
          </a:bodyPr>
          <a:lstStyle/>
          <a:p>
            <a:r>
              <a:rPr lang="en-US" sz="1800" b="1" u="sng" dirty="0"/>
              <a:t>Short Sell Example</a:t>
            </a:r>
            <a:endParaRPr lang="en-HK" sz="1800" b="1" u="sng" dirty="0"/>
          </a:p>
        </p:txBody>
      </p:sp>
    </p:spTree>
    <p:extLst>
      <p:ext uri="{BB962C8B-B14F-4D97-AF65-F5344CB8AC3E}">
        <p14:creationId xmlns:p14="http://schemas.microsoft.com/office/powerpoint/2010/main" val="41115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Work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a:t>Sub-header/text/chart/table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67544" y="1722967"/>
            <a:ext cx="6883515" cy="4163572"/>
          </a:xfrm>
          <a:prstGeom prst="rect">
            <a:avLst/>
          </a:prstGeom>
        </p:spPr>
      </p:pic>
      <p:sp>
        <p:nvSpPr>
          <p:cNvPr id="2" name="TextBox 1"/>
          <p:cNvSpPr txBox="1"/>
          <p:nvPr/>
        </p:nvSpPr>
        <p:spPr>
          <a:xfrm>
            <a:off x="251520" y="5930615"/>
            <a:ext cx="8404865" cy="369332"/>
          </a:xfrm>
          <a:prstGeom prst="rect">
            <a:avLst/>
          </a:prstGeom>
          <a:noFill/>
        </p:spPr>
        <p:txBody>
          <a:bodyPr wrap="none" rtlCol="0">
            <a:spAutoFit/>
          </a:bodyPr>
          <a:lstStyle/>
          <a:p>
            <a:r>
              <a:rPr lang="en-US" sz="1800" i="1" dirty="0"/>
              <a:t>“In one second, my portfolio values can go up/down in tens of thousands dollars”</a:t>
            </a:r>
          </a:p>
        </p:txBody>
      </p:sp>
    </p:spTree>
    <p:extLst>
      <p:ext uri="{BB962C8B-B14F-4D97-AF65-F5344CB8AC3E}">
        <p14:creationId xmlns:p14="http://schemas.microsoft.com/office/powerpoint/2010/main" val="1342210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Strategy Performance Evaluation</a:t>
            </a:r>
          </a:p>
        </p:txBody>
      </p:sp>
      <p:sp>
        <p:nvSpPr>
          <p:cNvPr id="7" name="Content Placeholder 1"/>
          <p:cNvSpPr txBox="1">
            <a:spLocks/>
          </p:cNvSpPr>
          <p:nvPr/>
        </p:nvSpPr>
        <p:spPr>
          <a:xfrm>
            <a:off x="5004048" y="2060848"/>
            <a:ext cx="3708920" cy="12142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Cathie wood vs Warren Buffett ?</a:t>
            </a:r>
          </a:p>
          <a:p>
            <a:endParaRPr lang="en-US" sz="1800" dirty="0"/>
          </a:p>
          <a:p>
            <a:r>
              <a:rPr lang="en-US" sz="1800" dirty="0"/>
              <a:t>Property vs Bitcoin ?</a:t>
            </a:r>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395536" y="1999853"/>
            <a:ext cx="4495121" cy="3877419"/>
            <a:chOff x="539550" y="1916832"/>
            <a:chExt cx="4495121" cy="3877419"/>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9724" b="12916"/>
            <a:stretch/>
          </p:blipFill>
          <p:spPr bwMode="auto">
            <a:xfrm>
              <a:off x="539550" y="1916832"/>
              <a:ext cx="4495121" cy="387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descr="C:\Users\Liu Wai Keung\Desktop\Untitled-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5" y="2187774"/>
              <a:ext cx="8477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C:\Users\Liu Wai Keung\Desktop\Untitled-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860" y="3717032"/>
              <a:ext cx="952500" cy="105727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p:cNvSpPr txBox="1"/>
          <p:nvPr/>
        </p:nvSpPr>
        <p:spPr>
          <a:xfrm>
            <a:off x="5076056" y="3832423"/>
            <a:ext cx="3744416" cy="1292662"/>
          </a:xfrm>
          <a:prstGeom prst="rect">
            <a:avLst/>
          </a:prstGeom>
          <a:noFill/>
        </p:spPr>
        <p:txBody>
          <a:bodyPr wrap="square" rtlCol="0">
            <a:spAutoFit/>
          </a:bodyPr>
          <a:lstStyle/>
          <a:p>
            <a:r>
              <a:rPr lang="en-US" sz="1800" b="1" u="sng" dirty="0"/>
              <a:t>Sharpe Ratio</a:t>
            </a:r>
            <a:r>
              <a:rPr lang="en-US" sz="1800" dirty="0"/>
              <a:t/>
            </a:r>
            <a:br>
              <a:rPr lang="en-US" sz="1800" dirty="0"/>
            </a:br>
            <a:r>
              <a:rPr lang="en-US" sz="1800" dirty="0"/>
              <a:t>Excess return (to risk-free asset)</a:t>
            </a:r>
            <a:br>
              <a:rPr lang="en-US" sz="1800" dirty="0"/>
            </a:br>
            <a:r>
              <a:rPr lang="en-US" sz="1800" dirty="0"/>
              <a:t>adjusted by </a:t>
            </a:r>
            <a:r>
              <a:rPr lang="en-US" sz="1800" b="1" dirty="0">
                <a:solidFill>
                  <a:srgbClr val="0070C0"/>
                </a:solidFill>
              </a:rPr>
              <a:t>risk</a:t>
            </a:r>
            <a:r>
              <a:rPr lang="en-US" sz="1800" dirty="0"/>
              <a:t> (</a:t>
            </a:r>
            <a:r>
              <a:rPr lang="en-US" sz="1800" b="1" dirty="0">
                <a:solidFill>
                  <a:srgbClr val="0070C0"/>
                </a:solidFill>
              </a:rPr>
              <a:t>volatility</a:t>
            </a:r>
            <a:r>
              <a:rPr lang="en-US" sz="1800" dirty="0"/>
              <a:t>) </a:t>
            </a:r>
          </a:p>
          <a:p>
            <a:endParaRPr lang="en-US" dirty="0"/>
          </a:p>
        </p:txBody>
      </p:sp>
    </p:spTree>
    <p:extLst>
      <p:ext uri="{BB962C8B-B14F-4D97-AF65-F5344CB8AC3E}">
        <p14:creationId xmlns:p14="http://schemas.microsoft.com/office/powerpoint/2010/main" val="77419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Strategy Performance Evaluation</a:t>
            </a:r>
          </a:p>
        </p:txBody>
      </p:sp>
      <p:sp>
        <p:nvSpPr>
          <p:cNvPr id="7" name="Content Placeholder 1"/>
          <p:cNvSpPr txBox="1">
            <a:spLocks/>
          </p:cNvSpPr>
          <p:nvPr/>
        </p:nvSpPr>
        <p:spPr>
          <a:xfrm>
            <a:off x="2097110" y="4509120"/>
            <a:ext cx="5693070" cy="1646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Max Drawdown</a:t>
            </a:r>
          </a:p>
          <a:p>
            <a:pPr>
              <a:buFont typeface="Arial" panose="020B0604020202020204" pitchFamily="34" charset="0"/>
              <a:buChar char="•"/>
            </a:pPr>
            <a:r>
              <a:rPr lang="en-US" sz="1800" dirty="0"/>
              <a:t>Trigger stop loss to (partially) close the positions</a:t>
            </a:r>
          </a:p>
          <a:p>
            <a:pPr>
              <a:buFont typeface="Arial" panose="020B0604020202020204" pitchFamily="34" charset="0"/>
              <a:buChar char="•"/>
            </a:pPr>
            <a:r>
              <a:rPr lang="en-US" sz="1800" dirty="0"/>
              <a:t>Maintenance margin call</a:t>
            </a:r>
          </a:p>
          <a:p>
            <a:pPr>
              <a:buFont typeface="Arial" panose="020B0604020202020204" pitchFamily="34" charset="0"/>
              <a:buChar char="•"/>
            </a:pPr>
            <a:r>
              <a:rPr lang="en-US" sz="1800" dirty="0"/>
              <a:t>Fund redemption or shutdown</a:t>
            </a:r>
          </a:p>
          <a:p>
            <a:pPr marL="0" indent="0"/>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The Practical Quant: Quantifying Losses with Maximum Drawdowns"/>
          <p:cNvPicPr>
            <a:picLocks noChangeAspect="1" noChangeArrowheads="1"/>
          </p:cNvPicPr>
          <p:nvPr/>
        </p:nvPicPr>
        <p:blipFill rotWithShape="1">
          <a:blip r:embed="rId3">
            <a:extLst>
              <a:ext uri="{28A0092B-C50C-407E-A947-70E740481C1C}">
                <a14:useLocalDpi xmlns:a14="http://schemas.microsoft.com/office/drawing/2010/main" val="0"/>
              </a:ext>
            </a:extLst>
          </a:blip>
          <a:srcRect b="18108"/>
          <a:stretch/>
        </p:blipFill>
        <p:spPr bwMode="auto">
          <a:xfrm>
            <a:off x="1115616" y="1649973"/>
            <a:ext cx="6674564" cy="263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1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Back test shows good performance. But doesn’t consider the following:</a:t>
            </a:r>
          </a:p>
          <a:p>
            <a:pPr marL="0" indent="0"/>
            <a:endParaRPr lang="en-US" sz="1800" b="1" u="sng" dirty="0"/>
          </a:p>
          <a:p>
            <a:pPr marL="0" indent="0"/>
            <a:r>
              <a:rPr lang="en-US" sz="1800" b="1" u="sng" dirty="0"/>
              <a:t>Transaction Cost</a:t>
            </a:r>
          </a:p>
          <a:p>
            <a:pPr marL="685800" lvl="1">
              <a:buFont typeface="Arial" panose="020B0604020202020204" pitchFamily="34" charset="0"/>
              <a:buChar char="•"/>
            </a:pPr>
            <a:r>
              <a:rPr lang="en-US" sz="1600" dirty="0"/>
              <a:t>Infrastructure cost</a:t>
            </a:r>
          </a:p>
          <a:p>
            <a:pPr marL="685800" lvl="1">
              <a:buFont typeface="Arial" panose="020B0604020202020204" pitchFamily="34" charset="0"/>
              <a:buChar char="•"/>
            </a:pPr>
            <a:r>
              <a:rPr lang="en-US" sz="1600" dirty="0"/>
              <a:t>Commissions</a:t>
            </a:r>
          </a:p>
          <a:p>
            <a:pPr marL="685800" lvl="1">
              <a:buFont typeface="Arial" panose="020B0604020202020204" pitchFamily="34" charset="0"/>
              <a:buChar char="•"/>
            </a:pPr>
            <a:r>
              <a:rPr lang="en-US" sz="1600" dirty="0"/>
              <a:t>Shorting (cost or legal)</a:t>
            </a:r>
          </a:p>
          <a:p>
            <a:pPr marL="685800" lvl="1">
              <a:buFont typeface="Arial" panose="020B0604020202020204" pitchFamily="34" charset="0"/>
              <a:buChar char="•"/>
            </a:pPr>
            <a:r>
              <a:rPr lang="en-US" sz="1600" dirty="0"/>
              <a:t>Slippage (Latency, Spread, Volatility, Liquidity)</a:t>
            </a:r>
          </a:p>
          <a:p>
            <a:pPr marL="685800" lvl="1">
              <a:buFont typeface="Arial" panose="020B0604020202020204" pitchFamily="34" charset="0"/>
              <a:buChar char="•"/>
            </a:pPr>
            <a:r>
              <a:rPr lang="en-US" sz="1600" dirty="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0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395536" y="1700808"/>
            <a:ext cx="8064896"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b="1" dirty="0"/>
          </a:p>
          <a:p>
            <a:pPr>
              <a:buFont typeface="Arial" panose="020B0604020202020204" pitchFamily="34" charset="0"/>
              <a:buChar char="•"/>
            </a:pPr>
            <a:r>
              <a:rPr lang="en-US" sz="1600" b="1" dirty="0"/>
              <a:t>Selection Bias: </a:t>
            </a:r>
            <a:r>
              <a:rPr lang="en-US" sz="1600" dirty="0"/>
              <a:t>happens to see a positive result based on certain set of data</a:t>
            </a:r>
            <a:endParaRPr lang="en-US" sz="1600" b="1" dirty="0"/>
          </a:p>
          <a:p>
            <a:pPr>
              <a:buFont typeface="Arial" panose="020B0604020202020204" pitchFamily="34" charset="0"/>
              <a:buChar char="•"/>
            </a:pPr>
            <a:endParaRPr lang="en-US" sz="1600" b="1" dirty="0"/>
          </a:p>
          <a:p>
            <a:pPr>
              <a:buFont typeface="Arial" panose="020B0604020202020204" pitchFamily="34" charset="0"/>
              <a:buChar char="•"/>
            </a:pPr>
            <a:r>
              <a:rPr lang="en-US" sz="1600" b="1" dirty="0"/>
              <a:t>Regime Switching</a:t>
            </a:r>
            <a:r>
              <a:rPr lang="en-US" sz="1600" dirty="0"/>
              <a:t>: carefully select the period and beware of </a:t>
            </a:r>
            <a:r>
              <a:rPr lang="en-US" sz="1600" b="1" dirty="0">
                <a:solidFill>
                  <a:srgbClr val="0070C0"/>
                </a:solidFill>
              </a:rPr>
              <a:t>structural changes</a:t>
            </a:r>
            <a:r>
              <a:rPr lang="en-US" sz="1600" dirty="0"/>
              <a:t> in a data series</a:t>
            </a:r>
          </a:p>
          <a:p>
            <a:pPr marL="0" indent="0"/>
            <a:endParaRPr lang="en-US" sz="1600" dirty="0"/>
          </a:p>
          <a:p>
            <a:pPr>
              <a:buFont typeface="Arial" panose="020B0604020202020204" pitchFamily="34" charset="0"/>
              <a:buChar char="•"/>
            </a:pPr>
            <a:r>
              <a:rPr lang="en-US" sz="1600" b="1" dirty="0"/>
              <a:t>Performance Tuning</a:t>
            </a:r>
            <a:r>
              <a:rPr lang="en-US" sz="1600" dirty="0"/>
              <a:t>: adjust the </a:t>
            </a:r>
            <a:r>
              <a:rPr lang="en-US" sz="1600" dirty="0" err="1"/>
              <a:t>algos</a:t>
            </a:r>
            <a:r>
              <a:rPr lang="en-US" sz="1600" dirty="0"/>
              <a:t> logic and </a:t>
            </a:r>
            <a:r>
              <a:rPr lang="en-US" sz="1600" dirty="0" err="1"/>
              <a:t>params</a:t>
            </a:r>
            <a:r>
              <a:rPr lang="en-US" sz="1600" dirty="0"/>
              <a:t> to </a:t>
            </a:r>
            <a:r>
              <a:rPr lang="en-US" sz="1600" dirty="0">
                <a:solidFill>
                  <a:srgbClr val="0070C0"/>
                </a:solidFill>
              </a:rPr>
              <a:t>(over)</a:t>
            </a:r>
            <a:r>
              <a:rPr lang="en-US" sz="1600" dirty="0"/>
              <a:t>fit your historic training data (does future repeat itself? back test results are usually </a:t>
            </a:r>
            <a:r>
              <a:rPr lang="en-US" sz="1600" dirty="0">
                <a:solidFill>
                  <a:srgbClr val="0070C0"/>
                </a:solidFill>
              </a:rPr>
              <a:t>“</a:t>
            </a:r>
            <a:r>
              <a:rPr lang="en-US" sz="1600" b="1" dirty="0">
                <a:solidFill>
                  <a:srgbClr val="0070C0"/>
                </a:solidFill>
              </a:rPr>
              <a:t>over fit</a:t>
            </a:r>
            <a:r>
              <a:rPr lang="en-US" sz="1600" dirty="0">
                <a:solidFill>
                  <a:srgbClr val="0070C0"/>
                </a:solidFill>
              </a:rPr>
              <a:t>”)</a:t>
            </a:r>
            <a:r>
              <a:rPr lang="en-US" sz="1600" dirty="0"/>
              <a: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(mini) Black swan</a:t>
            </a:r>
            <a:r>
              <a:rPr lang="en-US" sz="1600" dirty="0"/>
              <a:t>: win candy, lose factory</a:t>
            </a:r>
          </a:p>
          <a:p>
            <a:pPr marL="0" indent="0"/>
            <a:endParaRPr lang="en-US" sz="1800" dirty="0"/>
          </a:p>
          <a:p>
            <a:pPr marL="0" indent="0"/>
            <a:r>
              <a:rPr lang="en-US" sz="1800" dirty="0"/>
              <a:t>	</a:t>
            </a:r>
          </a:p>
        </p:txBody>
      </p:sp>
      <p:sp>
        <p:nvSpPr>
          <p:cNvPr id="2" name="Right Arrow 1"/>
          <p:cNvSpPr/>
          <p:nvPr/>
        </p:nvSpPr>
        <p:spPr bwMode="auto">
          <a:xfrm>
            <a:off x="2714092" y="4869160"/>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491880" y="4830251"/>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326293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a:p>
          <a:p>
            <a:pPr>
              <a:buFont typeface="Arial" panose="020B0604020202020204" pitchFamily="34" charset="0"/>
              <a:buChar char="•"/>
            </a:pPr>
            <a:r>
              <a:rPr lang="en-US" sz="2000" dirty="0"/>
              <a:t>Trading for </a:t>
            </a:r>
            <a:r>
              <a:rPr lang="en-US" sz="2000" b="1" dirty="0">
                <a:solidFill>
                  <a:srgbClr val="0070C0"/>
                </a:solidFill>
              </a:rPr>
              <a:t>commissions</a:t>
            </a:r>
          </a:p>
          <a:p>
            <a:pPr>
              <a:buFont typeface="Arial" panose="020B0604020202020204" pitchFamily="34" charset="0"/>
              <a:buChar char="•"/>
            </a:pPr>
            <a:r>
              <a:rPr lang="en-US" sz="2000" dirty="0"/>
              <a:t>Facilitate 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6621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a:t>Demand liquidity </a:t>
            </a:r>
            <a:r>
              <a:rPr lang="en-US" sz="1800" b="1" dirty="0">
                <a:solidFill>
                  <a:srgbClr val="0070C0"/>
                </a:solidFill>
              </a:rPr>
              <a:t>without signal </a:t>
            </a:r>
            <a:r>
              <a:rPr lang="en-US" sz="1800" dirty="0"/>
              <a:t>the market</a:t>
            </a:r>
          </a:p>
          <a:p>
            <a:pPr>
              <a:buFont typeface="Arial" panose="020B0604020202020204" pitchFamily="34" charset="0"/>
              <a:buChar char="•"/>
            </a:pPr>
            <a:r>
              <a:rPr lang="en-US" sz="1800" b="1" dirty="0"/>
              <a:t>Objective</a:t>
            </a:r>
            <a:r>
              <a:rPr lang="en-US" sz="1800" dirty="0"/>
              <a:t>: Hide the true intent</a:t>
            </a:r>
          </a:p>
          <a:p>
            <a:pPr>
              <a:buFont typeface="Arial" panose="020B0604020202020204" pitchFamily="34" charset="0"/>
              <a:buChar char="•"/>
            </a:pPr>
            <a:r>
              <a:rPr lang="en-US" sz="1800" b="1" dirty="0"/>
              <a:t>Example </a:t>
            </a:r>
            <a:r>
              <a:rPr lang="en-US" sz="1800" b="1" dirty="0" err="1"/>
              <a:t>Algos</a:t>
            </a:r>
            <a:r>
              <a:rPr lang="en-US" sz="1800" dirty="0"/>
              <a:t>: Stealth, Iceberg, Peg</a:t>
            </a:r>
          </a:p>
        </p:txBody>
      </p:sp>
      <p:grpSp>
        <p:nvGrpSpPr>
          <p:cNvPr id="4" name="Group 3"/>
          <p:cNvGrpSpPr/>
          <p:nvPr/>
        </p:nvGrpSpPr>
        <p:grpSpPr>
          <a:xfrm>
            <a:off x="1571501" y="2924944"/>
            <a:ext cx="5648325" cy="3314700"/>
            <a:chOff x="1571501" y="2924944"/>
            <a:chExt cx="5648325" cy="331470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501" y="2924944"/>
              <a:ext cx="56483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94707" y="5301208"/>
              <a:ext cx="2563522" cy="707886"/>
            </a:xfrm>
            <a:prstGeom prst="rect">
              <a:avLst/>
            </a:prstGeom>
            <a:noFill/>
          </p:spPr>
          <p:txBody>
            <a:bodyPr wrap="none" rtlCol="0">
              <a:spAutoFit/>
            </a:bodyPr>
            <a:lstStyle/>
            <a:p>
              <a:r>
                <a:rPr lang="en-US" altLang="zh-TW" sz="2000" dirty="0">
                  <a:solidFill>
                    <a:schemeClr val="bg1"/>
                  </a:solidFill>
                </a:rPr>
                <a:t>You can’t see me</a:t>
              </a:r>
            </a:p>
            <a:p>
              <a:r>
                <a:rPr lang="zh-TW" altLang="en-US" sz="2000" dirty="0">
                  <a:solidFill>
                    <a:schemeClr val="bg1"/>
                  </a:solidFill>
                </a:rPr>
                <a:t>你睇我唔到 睇我唔到</a:t>
              </a:r>
              <a:endParaRPr lang="en-US" sz="2000" dirty="0">
                <a:solidFill>
                  <a:schemeClr val="bg1"/>
                </a:solidFill>
              </a:endParaRPr>
            </a:p>
          </p:txBody>
        </p:sp>
      </p:grpSp>
    </p:spTree>
    <p:extLst>
      <p:ext uri="{BB962C8B-B14F-4D97-AF65-F5344CB8AC3E}">
        <p14:creationId xmlns:p14="http://schemas.microsoft.com/office/powerpoint/2010/main" val="1272800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462527" y="224445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07504" y="1844824"/>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HK Stock Exchange </a:t>
            </a:r>
            <a:r>
              <a:rPr lang="en-US" sz="1600" b="1" dirty="0">
                <a:solidFill>
                  <a:srgbClr val="0070C0"/>
                </a:solidFill>
              </a:rPr>
              <a:t>shows Broker IDs </a:t>
            </a:r>
            <a:r>
              <a:rPr lang="en-US" sz="1600" dirty="0"/>
              <a:t>and set max order size at </a:t>
            </a:r>
            <a:r>
              <a:rPr lang="en-US" sz="1600" b="1" dirty="0">
                <a:solidFill>
                  <a:srgbClr val="0070C0"/>
                </a:solidFill>
              </a:rPr>
              <a:t>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a very large order, it has to </a:t>
            </a:r>
            <a:r>
              <a:rPr lang="en-US" sz="1600" b="1" dirty="0">
                <a:solidFill>
                  <a:srgbClr val="0070C0"/>
                </a:solidFill>
              </a:rPr>
              <a:t>breaks up into many smaller orders </a:t>
            </a:r>
            <a:r>
              <a:rPr lang="en-US" sz="1600" dirty="0"/>
              <a:t>(each not exceeding 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u="sng" dirty="0"/>
              <a:t>Example</a:t>
            </a:r>
            <a:br>
              <a:rPr lang="en-US" sz="1600" b="1" u="sng" dirty="0"/>
            </a:br>
            <a:r>
              <a:rPr lang="en-US" sz="1600" dirty="0"/>
              <a:t>Buy 1,000,000 </a:t>
            </a:r>
            <a:r>
              <a:rPr lang="en-US" sz="1600" dirty="0" err="1"/>
              <a:t>Tencent</a:t>
            </a:r>
            <a:r>
              <a:rPr lang="en-US" sz="1600" dirty="0"/>
              <a:t>. </a:t>
            </a:r>
            <a:br>
              <a:rPr lang="en-US" sz="1600" dirty="0"/>
            </a:br>
            <a:r>
              <a:rPr lang="en-US" sz="1600" dirty="0"/>
              <a:t>As max order size is 300,000 shares (3000 lot x 100 share), needs to send 4 orders to the exchange and hence shows </a:t>
            </a:r>
            <a:r>
              <a:rPr lang="en-US" sz="1600" b="1" dirty="0">
                <a:solidFill>
                  <a:srgbClr val="0070C0"/>
                </a:solidFill>
              </a:rPr>
              <a:t>4 broker IDs </a:t>
            </a:r>
            <a:r>
              <a:rPr lang="en-US" sz="1600" dirty="0"/>
              <a:t>in the order book broker queue</a:t>
            </a:r>
          </a:p>
          <a:p>
            <a:pPr marL="457200" indent="-457200">
              <a:buFont typeface="Arial" panose="020B0604020202020204" pitchFamily="34" charset="0"/>
              <a:buChar char="•"/>
            </a:pPr>
            <a:endParaRPr lang="en-US" sz="1600" dirty="0"/>
          </a:p>
        </p:txBody>
      </p:sp>
    </p:spTree>
    <p:extLst>
      <p:ext uri="{BB962C8B-B14F-4D97-AF65-F5344CB8AC3E}">
        <p14:creationId xmlns:p14="http://schemas.microsoft.com/office/powerpoint/2010/main" val="1125124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r>
              <a:rPr lang="en-US" sz="1600" dirty="0"/>
              <a:t>Bean Broker (BB) helps </a:t>
            </a:r>
            <a:r>
              <a:rPr lang="en-US" sz="1600" dirty="0" err="1"/>
              <a:t>Alimama</a:t>
            </a:r>
            <a:r>
              <a:rPr lang="en-US" sz="1600" dirty="0"/>
              <a:t> Ltd to go public. BB price the IPO at HK$10 and lot size is 1000 shares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BB also acts as the </a:t>
            </a:r>
            <a:r>
              <a:rPr lang="en-US" sz="1600" b="1" dirty="0">
                <a:solidFill>
                  <a:srgbClr val="0070C0"/>
                </a:solidFill>
              </a:rPr>
              <a:t>stabilizer</a:t>
            </a:r>
            <a:r>
              <a:rPr lang="en-US" sz="1600" dirty="0"/>
              <a:t>. It tries to support the stock price </a:t>
            </a:r>
            <a:r>
              <a:rPr lang="en-US" sz="1600" b="1" dirty="0">
                <a:solidFill>
                  <a:srgbClr val="0070C0"/>
                </a:solidFill>
              </a:rPr>
              <a:t>not drop below the IPO price in the first 2 weeks</a:t>
            </a:r>
            <a:r>
              <a:rPr lang="en-US" sz="1600" dirty="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In the first 2 weeks, BB </a:t>
            </a:r>
            <a:r>
              <a:rPr lang="en-US" sz="1600" b="1" dirty="0">
                <a:solidFill>
                  <a:srgbClr val="0070C0"/>
                </a:solidFill>
              </a:rPr>
              <a:t>queue up 50,000,000 (i.e. 17) buy orders </a:t>
            </a:r>
            <a:r>
              <a:rPr lang="en-US" sz="1600" dirty="0"/>
              <a:t>during market open at IPO price</a:t>
            </a:r>
          </a:p>
          <a:p>
            <a:pPr marL="457200" indent="-457200">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904696823"/>
              </p:ext>
            </p:extLst>
          </p:nvPr>
        </p:nvGraphicFramePr>
        <p:xfrm>
          <a:off x="755576" y="4293097"/>
          <a:ext cx="7776864" cy="2016223"/>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440161">
                  <a:extLst>
                    <a:ext uri="{9D8B030D-6E8A-4147-A177-3AD203B41FA5}">
                      <a16:colId xmlns:a16="http://schemas.microsoft.com/office/drawing/2014/main" val="20001"/>
                    </a:ext>
                  </a:extLst>
                </a:gridCol>
                <a:gridCol w="617212">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724906">
                <a:tc>
                  <a:txBody>
                    <a:bodyPr/>
                    <a:lstStyle/>
                    <a:p>
                      <a:pPr algn="r">
                        <a:lnSpc>
                          <a:spcPct val="115000"/>
                        </a:lnSpc>
                        <a:spcAft>
                          <a:spcPts val="0"/>
                        </a:spcAft>
                      </a:pPr>
                      <a:r>
                        <a:rPr lang="en-US" sz="1400" dirty="0">
                          <a:effectLst/>
                          <a:latin typeface="Calibri"/>
                          <a:ea typeface="新細明體"/>
                          <a:cs typeface="Times New Roman"/>
                        </a:rPr>
                        <a:t>BB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GS CS</a:t>
                      </a:r>
                    </a:p>
                  </a:txBody>
                  <a:tcPr marL="68580" marR="68580" marT="0" marB="0"/>
                </a:tc>
                <a:tc>
                  <a:txBody>
                    <a:bodyPr/>
                    <a:lstStyle/>
                    <a:p>
                      <a:pPr algn="r">
                        <a:lnSpc>
                          <a:spcPct val="115000"/>
                        </a:lnSpc>
                        <a:spcAft>
                          <a:spcPts val="0"/>
                        </a:spcAft>
                      </a:pPr>
                      <a:r>
                        <a:rPr lang="en-US" sz="1400" dirty="0">
                          <a:effectLst/>
                        </a:rPr>
                        <a:t>50,200,000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600,000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GS CS DB SG GS CS MS MQ </a:t>
                      </a:r>
                      <a:r>
                        <a:rPr lang="en-US" sz="1400" b="1" kern="1200" dirty="0" err="1">
                          <a:solidFill>
                            <a:schemeClr val="lt1"/>
                          </a:solidFill>
                          <a:effectLst/>
                          <a:latin typeface="Calibri"/>
                          <a:ea typeface="新細明體"/>
                          <a:cs typeface="Times New Roman"/>
                        </a:rPr>
                        <a:t>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9.99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CS DB </a:t>
                      </a:r>
                      <a:r>
                        <a:rPr lang="en-US" sz="1400" b="1" kern="1200" dirty="0" err="1">
                          <a:solidFill>
                            <a:schemeClr val="lt1"/>
                          </a:solidFill>
                          <a:effectLst/>
                          <a:latin typeface="Calibri"/>
                          <a:ea typeface="新細明體"/>
                          <a:cs typeface="Times New Roman"/>
                        </a:rPr>
                        <a:t>DB</a:t>
                      </a:r>
                      <a:r>
                        <a:rPr lang="en-US" sz="1400" b="1" kern="1200" dirty="0">
                          <a:solidFill>
                            <a:schemeClr val="lt1"/>
                          </a:solidFill>
                          <a:effectLst/>
                          <a:latin typeface="Calibri"/>
                          <a:ea typeface="新細明體"/>
                          <a:cs typeface="Times New Roman"/>
                        </a:rPr>
                        <a:t> GS 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700,000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9.98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DB GS </a:t>
                      </a:r>
                      <a:r>
                        <a:rPr lang="en-US" sz="1400" b="1" kern="1200" dirty="0" err="1">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Oval 7"/>
          <p:cNvSpPr/>
          <p:nvPr/>
        </p:nvSpPr>
        <p:spPr>
          <a:xfrm>
            <a:off x="683568" y="4725144"/>
            <a:ext cx="194421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44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79208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During the first week of IPO, the board market sentiment is not good. </a:t>
            </a:r>
            <a:r>
              <a:rPr lang="en-US" sz="1600" dirty="0" err="1"/>
              <a:t>Alimama</a:t>
            </a:r>
            <a:r>
              <a:rPr lang="en-US" sz="1600" dirty="0"/>
              <a:t> doesn’t go up and </a:t>
            </a:r>
            <a:r>
              <a:rPr lang="en-US" sz="1600" b="1" dirty="0">
                <a:solidFill>
                  <a:srgbClr val="0070C0"/>
                </a:solidFill>
              </a:rPr>
              <a:t>trade around IPO price at HK$10</a:t>
            </a:r>
            <a:r>
              <a:rPr lang="en-US" sz="1600" dirty="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Because of the stabilization duty, BB </a:t>
            </a:r>
            <a:r>
              <a:rPr lang="en-US" sz="1600" b="1" dirty="0">
                <a:solidFill>
                  <a:srgbClr val="0070C0"/>
                </a:solidFill>
              </a:rPr>
              <a:t>accumulates large </a:t>
            </a:r>
            <a:r>
              <a:rPr lang="en-US" sz="1600" b="1" dirty="0" err="1">
                <a:solidFill>
                  <a:srgbClr val="0070C0"/>
                </a:solidFill>
              </a:rPr>
              <a:t>Alimama</a:t>
            </a:r>
            <a:r>
              <a:rPr lang="en-US" sz="1600" b="1" dirty="0">
                <a:solidFill>
                  <a:srgbClr val="0070C0"/>
                </a:solidFill>
              </a:rPr>
              <a:t> stock positions</a:t>
            </a:r>
            <a:r>
              <a:rPr lang="en-US" sz="1600" dirty="0"/>
              <a:t> (30,000,000 shares @ HK$10)</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Luckily in the next week, the market sentiment improved and </a:t>
            </a:r>
            <a:r>
              <a:rPr lang="en-US" sz="1600" dirty="0" err="1"/>
              <a:t>Alimama</a:t>
            </a:r>
            <a:r>
              <a:rPr lang="en-US" sz="1600" dirty="0"/>
              <a:t> price starts to go up. Currently it’s trading at HK$11</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As the stock price goes up, BB will unload some </a:t>
            </a:r>
            <a:r>
              <a:rPr lang="en-US" sz="1600" dirty="0" err="1"/>
              <a:t>Alimama</a:t>
            </a:r>
            <a:r>
              <a:rPr lang="en-US" sz="1600" dirty="0"/>
              <a:t> positions to </a:t>
            </a:r>
            <a:r>
              <a:rPr lang="en-US" sz="1600" b="1" dirty="0">
                <a:solidFill>
                  <a:srgbClr val="0070C0"/>
                </a:solidFill>
              </a:rPr>
              <a:t>reduce its exposure</a:t>
            </a:r>
            <a:r>
              <a:rPr lang="en-US" sz="1600" dirty="0"/>
              <a:t> and make some </a:t>
            </a:r>
            <a:r>
              <a:rPr lang="en-US" sz="1600" b="1" dirty="0">
                <a:solidFill>
                  <a:srgbClr val="0070C0"/>
                </a:solidFill>
              </a:rPr>
              <a:t>profits</a:t>
            </a:r>
            <a:r>
              <a:rPr lang="en-US" sz="1600" dirty="0">
                <a:solidFill>
                  <a:srgbClr val="0070C0"/>
                </a:solidFill>
              </a:rPr>
              <a:t> </a:t>
            </a:r>
            <a:r>
              <a:rPr lang="en-US" sz="1600" dirty="0"/>
              <a:t>on the rising price</a:t>
            </a:r>
          </a:p>
        </p:txBody>
      </p:sp>
    </p:spTree>
    <p:extLst>
      <p:ext uri="{BB962C8B-B14F-4D97-AF65-F5344CB8AC3E}">
        <p14:creationId xmlns:p14="http://schemas.microsoft.com/office/powerpoint/2010/main" val="74334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8064896"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BB plans to unload 10,000,000 shares of </a:t>
            </a:r>
            <a:r>
              <a:rPr lang="en-US" sz="1600" dirty="0" err="1"/>
              <a:t>Alimama</a:t>
            </a:r>
            <a:r>
              <a:rPr lang="en-US" sz="1600" dirty="0"/>
              <a:t> at each price increments (i.e. $11.01, $11.02, $11.03). Hence it sends the sell orders and </a:t>
            </a:r>
            <a:r>
              <a:rPr lang="en-US" sz="1600" b="1" dirty="0">
                <a:solidFill>
                  <a:srgbClr val="0070C0"/>
                </a:solidFill>
              </a:rPr>
              <a:t>queue</a:t>
            </a:r>
            <a:r>
              <a:rPr lang="en-US" sz="1600" dirty="0">
                <a:solidFill>
                  <a:srgbClr val="0070C0"/>
                </a:solidFill>
              </a:rPr>
              <a:t> </a:t>
            </a:r>
            <a:r>
              <a:rPr lang="en-US" sz="1600" dirty="0"/>
              <a:t>at those prices</a:t>
            </a:r>
          </a:p>
          <a:p>
            <a:pPr marL="457200" indent="-457200">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926077762"/>
              </p:ext>
            </p:extLst>
          </p:nvPr>
        </p:nvGraphicFramePr>
        <p:xfrm>
          <a:off x="611560" y="3103854"/>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401981">
                <a:tc>
                  <a:txBody>
                    <a:bodyPr/>
                    <a:lstStyle/>
                    <a:p>
                      <a:pPr algn="r">
                        <a:lnSpc>
                          <a:spcPct val="115000"/>
                        </a:lnSpc>
                        <a:spcAft>
                          <a:spcPts val="0"/>
                        </a:spcAft>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10,300,000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MS MQ</a:t>
                      </a: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100,000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Content Placeholder 1"/>
          <p:cNvSpPr txBox="1">
            <a:spLocks/>
          </p:cNvSpPr>
          <p:nvPr/>
        </p:nvSpPr>
        <p:spPr>
          <a:xfrm>
            <a:off x="186408" y="5085184"/>
            <a:ext cx="8064896"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dirty="0"/>
              <a:t>However, this will </a:t>
            </a:r>
            <a:r>
              <a:rPr lang="en-US" sz="1600" b="1" dirty="0">
                <a:solidFill>
                  <a:srgbClr val="0070C0"/>
                </a:solidFill>
              </a:rPr>
              <a:t>scare the investors </a:t>
            </a:r>
            <a:r>
              <a:rPr lang="en-US" sz="1600" dirty="0"/>
              <a:t>from buying </a:t>
            </a:r>
            <a:r>
              <a:rPr lang="en-US" sz="1600" dirty="0" err="1"/>
              <a:t>Alimama</a:t>
            </a:r>
            <a:r>
              <a:rPr lang="en-US" sz="1600" dirty="0"/>
              <a:t> as large sell quantities are displayed and create </a:t>
            </a:r>
            <a:r>
              <a:rPr lang="en-US" sz="1600" b="1" dirty="0">
                <a:solidFill>
                  <a:srgbClr val="0070C0"/>
                </a:solidFill>
              </a:rPr>
              <a:t>downward impression</a:t>
            </a:r>
            <a:r>
              <a:rPr lang="en-US" sz="1600" dirty="0"/>
              <a:t>. Also </a:t>
            </a:r>
            <a:r>
              <a:rPr lang="en-US" sz="1600" dirty="0" err="1"/>
              <a:t>Alimama</a:t>
            </a:r>
            <a:r>
              <a:rPr lang="en-US" sz="1600" dirty="0"/>
              <a:t> will </a:t>
            </a:r>
            <a:r>
              <a:rPr lang="en-US" sz="1600" b="1" dirty="0">
                <a:solidFill>
                  <a:srgbClr val="0070C0"/>
                </a:solidFill>
              </a:rPr>
              <a:t>not be happy</a:t>
            </a:r>
            <a:r>
              <a:rPr lang="en-US" sz="1600" dirty="0"/>
              <a:t> to see the stabilizer is dumping their stocks</a:t>
            </a:r>
          </a:p>
          <a:p>
            <a:pPr marL="457200" indent="-457200">
              <a:buFont typeface="Arial" panose="020B0604020202020204" pitchFamily="34" charset="0"/>
              <a:buChar char="•"/>
            </a:pPr>
            <a:endParaRPr lang="en-US" sz="1800" dirty="0"/>
          </a:p>
        </p:txBody>
      </p:sp>
      <p:sp>
        <p:nvSpPr>
          <p:cNvPr id="9" name="Oval 8"/>
          <p:cNvSpPr/>
          <p:nvPr/>
        </p:nvSpPr>
        <p:spPr>
          <a:xfrm>
            <a:off x="5076056" y="3356992"/>
            <a:ext cx="2592288" cy="1584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2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Work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a:t>Sub-header/text/chart/table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1700808"/>
            <a:ext cx="7344816" cy="4131459"/>
          </a:xfrm>
          <a:prstGeom prst="rect">
            <a:avLst/>
          </a:prstGeom>
        </p:spPr>
      </p:pic>
      <p:sp>
        <p:nvSpPr>
          <p:cNvPr id="6" name="TextBox 5"/>
          <p:cNvSpPr txBox="1"/>
          <p:nvPr/>
        </p:nvSpPr>
        <p:spPr>
          <a:xfrm>
            <a:off x="1934894" y="5877272"/>
            <a:ext cx="4365298" cy="369332"/>
          </a:xfrm>
          <a:prstGeom prst="rect">
            <a:avLst/>
          </a:prstGeom>
          <a:noFill/>
        </p:spPr>
        <p:txBody>
          <a:bodyPr wrap="none" rtlCol="0">
            <a:spAutoFit/>
          </a:bodyPr>
          <a:lstStyle/>
          <a:p>
            <a:r>
              <a:rPr lang="en-US" sz="1800" i="1" dirty="0"/>
              <a:t>“Have you heard of Law of Big Numbers”</a:t>
            </a:r>
          </a:p>
        </p:txBody>
      </p:sp>
    </p:spTree>
    <p:extLst>
      <p:ext uri="{BB962C8B-B14F-4D97-AF65-F5344CB8AC3E}">
        <p14:creationId xmlns:p14="http://schemas.microsoft.com/office/powerpoint/2010/main" val="2723299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180528" y="1700808"/>
            <a:ext cx="8640960" cy="6265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a:t>Use Stealth Algo to unload the positions </a:t>
            </a:r>
            <a:r>
              <a:rPr lang="en-US" sz="1600" b="1" u="sng" dirty="0">
                <a:solidFill>
                  <a:srgbClr val="0070C0"/>
                </a:solidFill>
              </a:rPr>
              <a:t>without showing </a:t>
            </a:r>
            <a:r>
              <a:rPr lang="en-US" sz="1600" b="1" u="sng" dirty="0"/>
              <a:t>in the order queue</a:t>
            </a:r>
          </a:p>
          <a:p>
            <a:pPr marL="457200" lvl="1" indent="0">
              <a:buNone/>
            </a:pPr>
            <a:r>
              <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rPr>
              <a:t>Sell 10,000,000 </a:t>
            </a:r>
            <a:r>
              <a:rPr lang="en-US" sz="1600" dirty="0">
                <a:solidFill>
                  <a:srgbClr val="000000"/>
                </a:solidFill>
              </a:rPr>
              <a:t>@ 11.01 when it can </a:t>
            </a:r>
            <a:r>
              <a:rPr lang="en-US" sz="1600" b="1" dirty="0">
                <a:solidFill>
                  <a:srgbClr val="0070C0"/>
                </a:solidFill>
              </a:rPr>
              <a:t>hit the bid</a:t>
            </a:r>
            <a:r>
              <a:rPr lang="en-US" sz="1600" dirty="0">
                <a:solidFill>
                  <a:srgbClr val="000000"/>
                </a:solidFill>
              </a:rPr>
              <a:t> for immediate execution </a:t>
            </a:r>
            <a:r>
              <a:rPr lang="en-US" sz="1600" dirty="0"/>
              <a:t/>
            </a:r>
            <a:br>
              <a:rPr lang="en-US" sz="1600" dirty="0"/>
            </a:br>
            <a:endParaRPr lang="en-US" sz="16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marL="457200" lvl="1" indent="0">
              <a:buNone/>
            </a:pPr>
            <a:r>
              <a:rPr lang="en-US" sz="2000" dirty="0"/>
              <a:t>	</a:t>
            </a:r>
          </a:p>
        </p:txBody>
      </p:sp>
      <p:sp>
        <p:nvSpPr>
          <p:cNvPr id="2" name="TextBox 1"/>
          <p:cNvSpPr txBox="1"/>
          <p:nvPr/>
        </p:nvSpPr>
        <p:spPr>
          <a:xfrm>
            <a:off x="2113181" y="4232451"/>
            <a:ext cx="2170787" cy="338554"/>
          </a:xfrm>
          <a:prstGeom prst="rect">
            <a:avLst/>
          </a:prstGeom>
          <a:noFill/>
        </p:spPr>
        <p:txBody>
          <a:bodyPr wrap="none" rtlCol="0">
            <a:spAutoFit/>
          </a:bodyPr>
          <a:lstStyle/>
          <a:p>
            <a:r>
              <a:rPr lang="en-US" sz="1600" dirty="0">
                <a:solidFill>
                  <a:srgbClr val="0070C0"/>
                </a:solidFill>
              </a:rPr>
              <a:t>Monitoring the market</a:t>
            </a:r>
          </a:p>
        </p:txBody>
      </p:sp>
      <p:graphicFrame>
        <p:nvGraphicFramePr>
          <p:cNvPr id="11" name="Table 10"/>
          <p:cNvGraphicFramePr>
            <a:graphicFrameLocks noGrp="1"/>
          </p:cNvGraphicFramePr>
          <p:nvPr>
            <p:extLst>
              <p:ext uri="{D42A27DB-BD31-4B8C-83A1-F6EECF244321}">
                <p14:modId xmlns:p14="http://schemas.microsoft.com/office/powerpoint/2010/main" val="3326116410"/>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288032">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257965">
                <a:tc>
                  <a:txBody>
                    <a:bodyPr/>
                    <a:lstStyle/>
                    <a:p>
                      <a:pPr algn="r">
                        <a:lnSpc>
                          <a:spcPct val="115000"/>
                        </a:lnSpc>
                        <a:spcAft>
                          <a:spcPts val="0"/>
                        </a:spcAft>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MQ</a:t>
                      </a:r>
                    </a:p>
                  </a:txBody>
                  <a:tcPr marL="68580" marR="68580" marT="0" marB="0">
                    <a:solidFill>
                      <a:schemeClr val="accent1"/>
                    </a:solidFill>
                  </a:tcPr>
                </a:tc>
                <a:extLst>
                  <a:ext uri="{0D108BD9-81ED-4DB2-BD59-A6C34878D82A}">
                    <a16:rowId xmlns:a16="http://schemas.microsoft.com/office/drawing/2014/main" val="10001"/>
                  </a:ext>
                </a:extLst>
              </a:tr>
              <a:tr h="246091">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257965">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100,000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pSp>
        <p:nvGrpSpPr>
          <p:cNvPr id="6" name="Group 5"/>
          <p:cNvGrpSpPr/>
          <p:nvPr/>
        </p:nvGrpSpPr>
        <p:grpSpPr>
          <a:xfrm>
            <a:off x="3273932" y="2564904"/>
            <a:ext cx="2234172" cy="1440160"/>
            <a:chOff x="5434172" y="3068960"/>
            <a:chExt cx="2234172" cy="1440160"/>
          </a:xfrm>
        </p:grpSpPr>
        <p:sp>
          <p:nvSpPr>
            <p:cNvPr id="9" name="Flowchart: Magnetic Disk 8"/>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1" i="0" u="none" strike="noStrike" cap="none" normalizeH="0" baseline="0" dirty="0">
                  <a:ln>
                    <a:noFill/>
                  </a:ln>
                  <a:solidFill>
                    <a:srgbClr val="0070C0"/>
                  </a:solidFill>
                  <a:effectLst/>
                  <a:latin typeface="Arial" charset="0"/>
                  <a:ea typeface="ＭＳ Ｐゴシック" charset="0"/>
                  <a:cs typeface="ＭＳ Ｐゴシック" charset="0"/>
                </a:rPr>
                <a:t>Sell 10,000,000 </a:t>
              </a:r>
              <a:r>
                <a:rPr lang="en-US" sz="1400" b="1" dirty="0">
                  <a:solidFill>
                    <a:srgbClr val="0070C0"/>
                  </a:solidFill>
                </a:rPr>
                <a:t>@ 11.01</a:t>
              </a:r>
              <a:r>
                <a:rPr lang="en-US" sz="1400" dirty="0">
                  <a:solidFill>
                    <a:srgbClr val="000000"/>
                  </a:solidFill>
                </a:rPr>
                <a:t/>
              </a:r>
              <a:br>
                <a:rPr lang="en-US" sz="1400" dirty="0">
                  <a:solidFill>
                    <a:srgbClr val="000000"/>
                  </a:solidFill>
                </a:rPr>
              </a:br>
              <a:r>
                <a:rPr lang="en-US" sz="1400" dirty="0">
                  <a:solidFill>
                    <a:srgbClr val="000000"/>
                  </a:solidFill>
                </a:rPr>
                <a:t>Sell 10,000,000 @ 11.02</a:t>
              </a:r>
            </a:p>
            <a:p>
              <a:r>
                <a:rPr lang="en-US" sz="1400" dirty="0">
                  <a:solidFill>
                    <a:srgbClr val="000000"/>
                  </a:solidFill>
                </a:rPr>
                <a:t>Sell 10,000,000 @ 11.03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695942" y="3068960"/>
              <a:ext cx="1828386" cy="461665"/>
            </a:xfrm>
            <a:prstGeom prst="rect">
              <a:avLst/>
            </a:prstGeom>
            <a:noFill/>
          </p:spPr>
          <p:txBody>
            <a:bodyPr wrap="none" rtlCol="0">
              <a:spAutoFit/>
            </a:bodyPr>
            <a:lstStyle/>
            <a:p>
              <a:r>
                <a:rPr lang="en-US" dirty="0"/>
                <a:t>Stealth Algo</a:t>
              </a:r>
            </a:p>
          </p:txBody>
        </p:sp>
      </p:grpSp>
      <p:sp>
        <p:nvSpPr>
          <p:cNvPr id="8" name="Up-Down Arrow 7"/>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716016" y="4242574"/>
            <a:ext cx="3240360" cy="338554"/>
          </a:xfrm>
          <a:prstGeom prst="rect">
            <a:avLst/>
          </a:prstGeom>
          <a:noFill/>
        </p:spPr>
        <p:txBody>
          <a:bodyPr wrap="square" rtlCol="0">
            <a:spAutoFit/>
          </a:bodyPr>
          <a:lstStyle/>
          <a:p>
            <a:r>
              <a:rPr lang="en-US" sz="1600" b="1" dirty="0">
                <a:solidFill>
                  <a:srgbClr val="0070C0"/>
                </a:solidFill>
              </a:rPr>
              <a:t>No Action ! </a:t>
            </a:r>
            <a:r>
              <a:rPr lang="en-US" sz="1600" dirty="0">
                <a:solidFill>
                  <a:srgbClr val="0070C0"/>
                </a:solidFill>
              </a:rPr>
              <a:t>(Best Bid 11 &lt; 11.01)</a:t>
            </a:r>
          </a:p>
        </p:txBody>
      </p:sp>
    </p:spTree>
    <p:extLst>
      <p:ext uri="{BB962C8B-B14F-4D97-AF65-F5344CB8AC3E}">
        <p14:creationId xmlns:p14="http://schemas.microsoft.com/office/powerpoint/2010/main" val="38419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10" name="TextBox 9"/>
          <p:cNvSpPr txBox="1"/>
          <p:nvPr/>
        </p:nvSpPr>
        <p:spPr>
          <a:xfrm>
            <a:off x="4644008" y="4212377"/>
            <a:ext cx="3937448" cy="584775"/>
          </a:xfrm>
          <a:prstGeom prst="rect">
            <a:avLst/>
          </a:prstGeom>
          <a:noFill/>
        </p:spPr>
        <p:txBody>
          <a:bodyPr wrap="square" rtlCol="0">
            <a:spAutoFit/>
          </a:bodyPr>
          <a:lstStyle/>
          <a:p>
            <a:r>
              <a:rPr lang="en-US" sz="1600" dirty="0">
                <a:solidFill>
                  <a:srgbClr val="0070C0"/>
                </a:solidFill>
              </a:rPr>
              <a:t>Send </a:t>
            </a:r>
            <a:r>
              <a:rPr lang="en-US" sz="1600" b="1" u="sng" dirty="0">
                <a:solidFill>
                  <a:srgbClr val="00B050"/>
                </a:solidFill>
              </a:rPr>
              <a:t>297,000</a:t>
            </a:r>
            <a:r>
              <a:rPr lang="en-US" sz="1600" b="1" u="sng" dirty="0">
                <a:solidFill>
                  <a:srgbClr val="0070C0"/>
                </a:solidFill>
              </a:rPr>
              <a:t>@11.01</a:t>
            </a:r>
            <a:r>
              <a:rPr lang="en-US" sz="1600" b="1" dirty="0">
                <a:solidFill>
                  <a:srgbClr val="0070C0"/>
                </a:solidFill>
              </a:rPr>
              <a:t> Limit IOC order to hit the Bid</a:t>
            </a:r>
            <a:endParaRPr lang="en-US" sz="1600" b="1" u="sng"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0341467"/>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288032">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257965">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b="1" kern="1200" dirty="0">
                          <a:solidFill>
                            <a:schemeClr val="lt1"/>
                          </a:solidFill>
                          <a:effectLst/>
                          <a:latin typeface="Calibri"/>
                          <a:ea typeface="新細明體"/>
                          <a:cs typeface="Times New Roman"/>
                        </a:rPr>
                        <a:t>MS MQ</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246091">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kern="1200" dirty="0">
                          <a:solidFill>
                            <a:schemeClr val="lt1"/>
                          </a:solidFill>
                          <a:effectLst/>
                          <a:latin typeface="Calibri"/>
                          <a:ea typeface="新細明體"/>
                          <a:cs typeface="Times New Roman"/>
                        </a:rPr>
                        <a:t>GS</a:t>
                      </a:r>
                    </a:p>
                  </a:txBody>
                  <a:tcPr marL="68580" marR="68580" marT="0" marB="0">
                    <a:solidFill>
                      <a:schemeClr val="accent1"/>
                    </a:solidFill>
                  </a:tcPr>
                </a:tc>
                <a:extLst>
                  <a:ext uri="{0D108BD9-81ED-4DB2-BD59-A6C34878D82A}">
                    <a16:rowId xmlns:a16="http://schemas.microsoft.com/office/drawing/2014/main" val="10002"/>
                  </a:ext>
                </a:extLst>
              </a:tr>
              <a:tr h="25796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10.99</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11.04</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400,000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DB MQ 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pSp>
        <p:nvGrpSpPr>
          <p:cNvPr id="14" name="Group 13"/>
          <p:cNvGrpSpPr/>
          <p:nvPr/>
        </p:nvGrpSpPr>
        <p:grpSpPr>
          <a:xfrm>
            <a:off x="3273932" y="2564904"/>
            <a:ext cx="2234172" cy="1440160"/>
            <a:chOff x="5434172" y="3068960"/>
            <a:chExt cx="2234172" cy="1440160"/>
          </a:xfrm>
        </p:grpSpPr>
        <p:sp>
          <p:nvSpPr>
            <p:cNvPr id="15" name="Flowchart: Magnetic Disk 14"/>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1" dirty="0">
                  <a:solidFill>
                    <a:srgbClr val="0070C0"/>
                  </a:solidFill>
                </a:rPr>
                <a:t>Sell 10,000,000 @ 11.01</a:t>
              </a:r>
              <a:r>
                <a:rPr lang="en-US" sz="1400" dirty="0">
                  <a:solidFill>
                    <a:srgbClr val="000000"/>
                  </a:solidFill>
                </a:rPr>
                <a:t/>
              </a:r>
              <a:br>
                <a:rPr lang="en-US" sz="1400" dirty="0">
                  <a:solidFill>
                    <a:srgbClr val="000000"/>
                  </a:solidFill>
                </a:rPr>
              </a:br>
              <a:r>
                <a:rPr lang="en-US" sz="1400" dirty="0">
                  <a:solidFill>
                    <a:srgbClr val="000000"/>
                  </a:solidFill>
                </a:rPr>
                <a:t>Sell 10,000,000 @ 11.02</a:t>
              </a:r>
            </a:p>
            <a:p>
              <a:r>
                <a:rPr lang="en-US" sz="1400" dirty="0">
                  <a:solidFill>
                    <a:srgbClr val="000000"/>
                  </a:solidFill>
                </a:rPr>
                <a:t>Sell 10,000,000 @ 11.03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5695942" y="3068960"/>
              <a:ext cx="1828386" cy="461665"/>
            </a:xfrm>
            <a:prstGeom prst="rect">
              <a:avLst/>
            </a:prstGeom>
            <a:noFill/>
          </p:spPr>
          <p:txBody>
            <a:bodyPr wrap="none" rtlCol="0">
              <a:spAutoFit/>
            </a:bodyPr>
            <a:lstStyle/>
            <a:p>
              <a:r>
                <a:rPr lang="en-US" dirty="0"/>
                <a:t>Stealth Algo</a:t>
              </a:r>
            </a:p>
          </p:txBody>
        </p:sp>
      </p:grpSp>
      <p:sp>
        <p:nvSpPr>
          <p:cNvPr id="17" name="Up-Down Arrow 16"/>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539552" y="1628800"/>
            <a:ext cx="8064896" cy="83099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t>Order Type</a:t>
            </a:r>
            <a:r>
              <a:rPr lang="en-US" sz="1600" dirty="0"/>
              <a:t>: Sell </a:t>
            </a:r>
            <a:r>
              <a:rPr lang="en-US" sz="1600" dirty="0">
                <a:solidFill>
                  <a:srgbClr val="0070C0"/>
                </a:solidFill>
              </a:rPr>
              <a:t>Market or Limit</a:t>
            </a:r>
            <a:r>
              <a:rPr lang="en-US" sz="1600" dirty="0"/>
              <a:t> Order @ 11.01?</a:t>
            </a:r>
          </a:p>
          <a:p>
            <a:pPr marL="742950" lvl="1" indent="-285750">
              <a:buFont typeface="Arial" panose="020B0604020202020204" pitchFamily="34" charset="0"/>
              <a:buChar char="•"/>
            </a:pPr>
            <a:r>
              <a:rPr lang="en-US" sz="1600" b="1" dirty="0"/>
              <a:t>Quantity</a:t>
            </a:r>
            <a:r>
              <a:rPr lang="en-US" sz="1600" dirty="0"/>
              <a:t>: Send all 10,000,000 shares out?</a:t>
            </a:r>
          </a:p>
          <a:p>
            <a:pPr marL="742950" lvl="1" indent="-285750">
              <a:buFont typeface="Arial" panose="020B0604020202020204" pitchFamily="34" charset="0"/>
              <a:buChar char="•"/>
            </a:pPr>
            <a:r>
              <a:rPr lang="en-US" sz="1600" b="1" dirty="0"/>
              <a:t>Order Condition</a:t>
            </a:r>
            <a:r>
              <a:rPr lang="en-US" sz="1600" dirty="0"/>
              <a:t>: </a:t>
            </a:r>
            <a:r>
              <a:rPr lang="en-US" sz="1600" dirty="0">
                <a:solidFill>
                  <a:srgbClr val="0070C0"/>
                </a:solidFill>
              </a:rPr>
              <a:t>IOC</a:t>
            </a:r>
            <a:r>
              <a:rPr lang="en-US" sz="1600" dirty="0"/>
              <a:t> (Immediate or Cancel) (aka Fill and Kill)</a:t>
            </a:r>
          </a:p>
        </p:txBody>
      </p:sp>
      <p:sp>
        <p:nvSpPr>
          <p:cNvPr id="2" name="TextBox 1">
            <a:extLst>
              <a:ext uri="{FF2B5EF4-FFF2-40B4-BE49-F238E27FC236}">
                <a16:creationId xmlns:a16="http://schemas.microsoft.com/office/drawing/2014/main" id="{F687DE92-98A6-B5DA-3B6D-4CDEB055E090}"/>
              </a:ext>
            </a:extLst>
          </p:cNvPr>
          <p:cNvSpPr txBox="1"/>
          <p:nvPr/>
        </p:nvSpPr>
        <p:spPr>
          <a:xfrm>
            <a:off x="2113181" y="4232451"/>
            <a:ext cx="2170787" cy="338554"/>
          </a:xfrm>
          <a:prstGeom prst="rect">
            <a:avLst/>
          </a:prstGeom>
          <a:noFill/>
        </p:spPr>
        <p:txBody>
          <a:bodyPr wrap="none" rtlCol="0">
            <a:spAutoFit/>
          </a:bodyPr>
          <a:lstStyle/>
          <a:p>
            <a:r>
              <a:rPr lang="en-US" sz="1600" dirty="0">
                <a:solidFill>
                  <a:srgbClr val="0070C0"/>
                </a:solidFill>
              </a:rPr>
              <a:t>Monitoring the market</a:t>
            </a:r>
          </a:p>
        </p:txBody>
      </p:sp>
      <p:sp>
        <p:nvSpPr>
          <p:cNvPr id="8" name="TextBox 7">
            <a:extLst>
              <a:ext uri="{FF2B5EF4-FFF2-40B4-BE49-F238E27FC236}">
                <a16:creationId xmlns:a16="http://schemas.microsoft.com/office/drawing/2014/main" id="{ABEC17DB-8102-0F56-2423-EFCA66801188}"/>
              </a:ext>
            </a:extLst>
          </p:cNvPr>
          <p:cNvSpPr txBox="1"/>
          <p:nvPr/>
        </p:nvSpPr>
        <p:spPr>
          <a:xfrm>
            <a:off x="195869" y="6021288"/>
            <a:ext cx="8696611" cy="338554"/>
          </a:xfrm>
          <a:prstGeom prst="rect">
            <a:avLst/>
          </a:prstGeom>
          <a:noFill/>
        </p:spPr>
        <p:txBody>
          <a:bodyPr wrap="none" rtlCol="0">
            <a:spAutoFit/>
          </a:bodyPr>
          <a:lstStyle/>
          <a:p>
            <a:r>
              <a:rPr lang="en-US" sz="1600" dirty="0"/>
              <a:t>The order quantity is randomized and smaller than the best bid size (so won’t move the price) </a:t>
            </a:r>
            <a:endParaRPr lang="en-HK" sz="1600" dirty="0"/>
          </a:p>
        </p:txBody>
      </p:sp>
    </p:spTree>
    <p:extLst>
      <p:ext uri="{BB962C8B-B14F-4D97-AF65-F5344CB8AC3E}">
        <p14:creationId xmlns:p14="http://schemas.microsoft.com/office/powerpoint/2010/main" val="409717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6" name="TextBox 5"/>
          <p:cNvSpPr txBox="1"/>
          <p:nvPr/>
        </p:nvSpPr>
        <p:spPr>
          <a:xfrm>
            <a:off x="467544" y="1988839"/>
            <a:ext cx="3456384" cy="2800767"/>
          </a:xfrm>
          <a:prstGeom prst="rect">
            <a:avLst/>
          </a:prstGeom>
          <a:noFill/>
        </p:spPr>
        <p:txBody>
          <a:bodyPr wrap="square" rtlCol="0">
            <a:spAutoFit/>
          </a:bodyPr>
          <a:lstStyle/>
          <a:p>
            <a:r>
              <a:rPr lang="en-US" sz="1600" dirty="0"/>
              <a:t>By leveraging this simple Stealth Algo make, the stabilization trade can make a </a:t>
            </a:r>
            <a:r>
              <a:rPr lang="en-US" sz="1600" b="1" dirty="0">
                <a:solidFill>
                  <a:srgbClr val="0070C0"/>
                </a:solidFill>
              </a:rPr>
              <a:t>decent profile</a:t>
            </a:r>
            <a:r>
              <a:rPr lang="en-US" sz="1600" dirty="0"/>
              <a:t>. </a:t>
            </a:r>
          </a:p>
          <a:p>
            <a:endParaRPr lang="en-US" sz="1600" dirty="0"/>
          </a:p>
          <a:p>
            <a:endParaRPr lang="en-US" sz="1600" dirty="0"/>
          </a:p>
          <a:p>
            <a:endParaRPr lang="en-US" sz="1600" dirty="0"/>
          </a:p>
          <a:p>
            <a:r>
              <a:rPr lang="en-US" sz="1600" dirty="0"/>
              <a:t>However, this is a </a:t>
            </a:r>
            <a:r>
              <a:rPr lang="en-US" sz="1600" b="1" dirty="0">
                <a:solidFill>
                  <a:srgbClr val="0070C0"/>
                </a:solidFill>
              </a:rPr>
              <a:t>rare opportunity </a:t>
            </a:r>
            <a:r>
              <a:rPr lang="en-US" sz="1600" dirty="0"/>
              <a:t>as IPO stocks usually trade above IPO price and thus won’t able to accumulate positions at this IPO price</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34158"/>
            <a:ext cx="4085184" cy="4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975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23528" y="1844824"/>
            <a:ext cx="30963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a:t>Any other use case?  </a:t>
            </a:r>
          </a:p>
          <a:p>
            <a:pPr marL="0" indent="0"/>
            <a:endParaRPr lang="en-US" sz="2000" dirty="0"/>
          </a:p>
          <a:p>
            <a:pPr marL="0" indent="0"/>
            <a:endParaRPr lang="en-US" sz="2000" dirty="0"/>
          </a:p>
          <a:p>
            <a:pPr marL="457200" lvl="1" indent="0">
              <a:buNone/>
            </a:pPr>
            <a:r>
              <a:rPr lang="en-US" sz="2000" dirty="0"/>
              <a:t>	</a:t>
            </a:r>
          </a:p>
        </p:txBody>
      </p:sp>
      <p:graphicFrame>
        <p:nvGraphicFramePr>
          <p:cNvPr id="6" name="Table 5"/>
          <p:cNvGraphicFramePr>
            <a:graphicFrameLocks noGrp="1"/>
          </p:cNvGraphicFramePr>
          <p:nvPr>
            <p:extLst>
              <p:ext uri="{D42A27DB-BD31-4B8C-83A1-F6EECF244321}">
                <p14:modId xmlns:p14="http://schemas.microsoft.com/office/powerpoint/2010/main" val="2405191861"/>
              </p:ext>
            </p:extLst>
          </p:nvPr>
        </p:nvGraphicFramePr>
        <p:xfrm>
          <a:off x="3491880" y="1556792"/>
          <a:ext cx="4392488" cy="1769294"/>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818939">
                  <a:extLst>
                    <a:ext uri="{9D8B030D-6E8A-4147-A177-3AD203B41FA5}">
                      <a16:colId xmlns:a16="http://schemas.microsoft.com/office/drawing/2014/main" val="20002"/>
                    </a:ext>
                  </a:extLst>
                </a:gridCol>
                <a:gridCol w="1340081">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a:t>
                      </a:r>
                    </a:p>
                  </a:txBody>
                  <a:tcPr marL="68580" marR="68580" marT="0" marB="0">
                    <a:solidFill>
                      <a:schemeClr val="accent1"/>
                    </a:solidFill>
                  </a:tcPr>
                </a:tc>
                <a:extLst>
                  <a:ext uri="{0D108BD9-81ED-4DB2-BD59-A6C34878D82A}">
                    <a16:rowId xmlns:a16="http://schemas.microsoft.com/office/drawing/2014/main" val="10003"/>
                  </a:ext>
                </a:extLst>
              </a:tr>
              <a:tr h="288032">
                <a:tc>
                  <a:txBody>
                    <a:bodyPr/>
                    <a:lstStyle/>
                    <a:p>
                      <a:pPr algn="r">
                        <a:lnSpc>
                          <a:spcPct val="115000"/>
                        </a:lnSpc>
                        <a:spcAft>
                          <a:spcPts val="0"/>
                        </a:spcAft>
                      </a:pPr>
                      <a:r>
                        <a:rPr lang="en-US" sz="1400" dirty="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1,000</a:t>
                      </a:r>
                    </a:p>
                  </a:txBody>
                  <a:tcPr marL="68580" marR="68580" marT="0" marB="0">
                    <a:solidFill>
                      <a:schemeClr val="accent1"/>
                    </a:solidFill>
                  </a:tcPr>
                </a:tc>
                <a:extLst>
                  <a:ext uri="{0D108BD9-81ED-4DB2-BD59-A6C34878D82A}">
                    <a16:rowId xmlns:a16="http://schemas.microsoft.com/office/drawing/2014/main" val="10004"/>
                  </a:ext>
                </a:extLst>
              </a:tr>
              <a:tr h="288032">
                <a:tc>
                  <a:txBody>
                    <a:bodyPr/>
                    <a:lstStyle/>
                    <a:p>
                      <a:pPr algn="r">
                        <a:lnSpc>
                          <a:spcPct val="115000"/>
                        </a:lnSpc>
                        <a:spcAft>
                          <a:spcPts val="0"/>
                        </a:spcAft>
                      </a:pPr>
                      <a:r>
                        <a:rPr lang="en-US" sz="1400" dirty="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latin typeface="+mn-lt"/>
                          <a:ea typeface="+mn-ea"/>
                          <a:cs typeface="+mn-cs"/>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5"/>
                  </a:ext>
                </a:extLst>
              </a:tr>
            </a:tbl>
          </a:graphicData>
        </a:graphic>
      </p:graphicFrame>
      <p:sp>
        <p:nvSpPr>
          <p:cNvPr id="2" name="TextBox 1"/>
          <p:cNvSpPr txBox="1"/>
          <p:nvPr/>
        </p:nvSpPr>
        <p:spPr>
          <a:xfrm>
            <a:off x="4720659" y="3356992"/>
            <a:ext cx="1723549" cy="369332"/>
          </a:xfrm>
          <a:prstGeom prst="rect">
            <a:avLst/>
          </a:prstGeom>
          <a:noFill/>
        </p:spPr>
        <p:txBody>
          <a:bodyPr wrap="none" rtlCol="0">
            <a:spAutoFit/>
          </a:bodyPr>
          <a:lstStyle/>
          <a:p>
            <a:r>
              <a:rPr lang="en-US" sz="1800" b="1" dirty="0"/>
              <a:t>illiquid stocks</a:t>
            </a:r>
          </a:p>
        </p:txBody>
      </p:sp>
      <p:sp>
        <p:nvSpPr>
          <p:cNvPr id="8" name="TextBox 7"/>
          <p:cNvSpPr txBox="1"/>
          <p:nvPr/>
        </p:nvSpPr>
        <p:spPr>
          <a:xfrm>
            <a:off x="467545" y="4509120"/>
            <a:ext cx="7992888" cy="923330"/>
          </a:xfrm>
          <a:prstGeom prst="rect">
            <a:avLst/>
          </a:prstGeom>
          <a:noFill/>
        </p:spPr>
        <p:txBody>
          <a:bodyPr wrap="square" rtlCol="0">
            <a:spAutoFit/>
          </a:bodyPr>
          <a:lstStyle/>
          <a:p>
            <a:r>
              <a:rPr lang="en-US" sz="1800" dirty="0"/>
              <a:t>In general, when trading </a:t>
            </a:r>
            <a:r>
              <a:rPr lang="en-US" sz="1800" b="1" dirty="0">
                <a:solidFill>
                  <a:srgbClr val="0070C0"/>
                </a:solidFill>
              </a:rPr>
              <a:t>relatively large order</a:t>
            </a:r>
            <a:r>
              <a:rPr lang="en-US" sz="1800" dirty="0"/>
              <a:t>, it is better not to display the whole order size as it may create unnecessary </a:t>
            </a:r>
            <a:r>
              <a:rPr lang="en-US" sz="1800" b="1" dirty="0">
                <a:solidFill>
                  <a:srgbClr val="0070C0"/>
                </a:solidFill>
              </a:rPr>
              <a:t>market signals</a:t>
            </a:r>
            <a:r>
              <a:rPr lang="en-US" sz="1800" dirty="0"/>
              <a:t>. Worse still, other investors may </a:t>
            </a:r>
            <a:r>
              <a:rPr lang="en-US" sz="1800" b="1" dirty="0">
                <a:solidFill>
                  <a:srgbClr val="0070C0"/>
                </a:solidFill>
              </a:rPr>
              <a:t>trade against it</a:t>
            </a:r>
            <a:r>
              <a:rPr lang="en-US" sz="1800" dirty="0"/>
              <a:t>. </a:t>
            </a:r>
          </a:p>
        </p:txBody>
      </p:sp>
    </p:spTree>
    <p:extLst>
      <p:ext uri="{BB962C8B-B14F-4D97-AF65-F5344CB8AC3E}">
        <p14:creationId xmlns:p14="http://schemas.microsoft.com/office/powerpoint/2010/main" val="33408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pic>
        <p:nvPicPr>
          <p:cNvPr id="1026" name="Picture 2" descr="Larry tabb hft tools - part 2"/>
          <p:cNvPicPr>
            <a:picLocks noChangeAspect="1" noChangeArrowheads="1"/>
          </p:cNvPicPr>
          <p:nvPr/>
        </p:nvPicPr>
        <p:blipFill rotWithShape="1">
          <a:blip r:embed="rId2">
            <a:extLst>
              <a:ext uri="{28A0092B-C50C-407E-A947-70E740481C1C}">
                <a14:useLocalDpi xmlns:a14="http://schemas.microsoft.com/office/drawing/2010/main" val="0"/>
              </a:ext>
            </a:extLst>
          </a:blip>
          <a:srcRect t="15619"/>
          <a:stretch/>
        </p:blipFill>
        <p:spPr bwMode="auto">
          <a:xfrm>
            <a:off x="1814264" y="2780928"/>
            <a:ext cx="5494040" cy="34769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Dark Pool &amp; Internal Cross: </a:t>
            </a:r>
            <a:r>
              <a:rPr lang="en-US" sz="1800" dirty="0"/>
              <a:t>the order execution </a:t>
            </a:r>
            <a:r>
              <a:rPr lang="en-US" sz="1800" b="1" dirty="0">
                <a:solidFill>
                  <a:srgbClr val="0070C0"/>
                </a:solidFill>
              </a:rPr>
              <a:t>outside the main exchange</a:t>
            </a:r>
          </a:p>
          <a:p>
            <a:pPr lvl="1">
              <a:buFont typeface="Arial" panose="020B0604020202020204" pitchFamily="34" charset="0"/>
              <a:buChar char="•"/>
            </a:pPr>
            <a:r>
              <a:rPr lang="en-US" sz="1600" dirty="0"/>
              <a:t>dark means the price is </a:t>
            </a:r>
            <a:r>
              <a:rPr lang="en-US" sz="1600" b="1" dirty="0">
                <a:solidFill>
                  <a:srgbClr val="0070C0"/>
                </a:solidFill>
              </a:rPr>
              <a:t>not visible </a:t>
            </a:r>
            <a:r>
              <a:rPr lang="en-US" sz="1600" dirty="0"/>
              <a:t>to human traders</a:t>
            </a:r>
          </a:p>
          <a:p>
            <a:pPr lvl="1">
              <a:buFont typeface="Arial" panose="020B0604020202020204" pitchFamily="34" charset="0"/>
              <a:buChar char="•"/>
            </a:pPr>
            <a:r>
              <a:rPr lang="en-US" sz="1600" dirty="0"/>
              <a:t>without signal the outsider</a:t>
            </a:r>
          </a:p>
          <a:p>
            <a:pPr>
              <a:buFontTx/>
              <a:buChar char="-"/>
            </a:pPr>
            <a:endParaRPr lang="en-US" sz="1800" dirty="0"/>
          </a:p>
          <a:p>
            <a:endParaRPr lang="en-US" sz="1800" dirty="0"/>
          </a:p>
        </p:txBody>
      </p:sp>
    </p:spTree>
    <p:extLst>
      <p:ext uri="{BB962C8B-B14F-4D97-AF65-F5344CB8AC3E}">
        <p14:creationId xmlns:p14="http://schemas.microsoft.com/office/powerpoint/2010/main" val="1757994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hlinkClick r:id="rId3"/>
              </a:rPr>
              <a:t>HSBC fined $6 million by Hong Kong watchdog over dark pool </a:t>
            </a:r>
            <a:r>
              <a:rPr lang="en-US" sz="1600" dirty="0" err="1">
                <a:hlinkClick r:id="rId3"/>
              </a:rPr>
              <a:t>programme</a:t>
            </a:r>
            <a:endParaRPr lang="en-US" sz="1600" dirty="0"/>
          </a:p>
          <a:p>
            <a:r>
              <a:rPr lang="en-US" sz="1600" dirty="0"/>
              <a:t>	</a:t>
            </a:r>
            <a:r>
              <a:rPr lang="en-US" sz="1400" dirty="0"/>
              <a:t>Existing clients would be given the option of </a:t>
            </a:r>
            <a:r>
              <a:rPr lang="en-US" sz="1400" b="1" dirty="0">
                <a:solidFill>
                  <a:srgbClr val="0070C0"/>
                </a:solidFill>
              </a:rPr>
              <a:t>"opting in"</a:t>
            </a:r>
            <a:r>
              <a:rPr lang="en-US" sz="1400" dirty="0"/>
              <a:t>. HSBC 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a:p>
          <a:p>
            <a:pPr>
              <a:buFont typeface="Arial" panose="020B0604020202020204" pitchFamily="34" charset="0"/>
              <a:buChar char="•"/>
            </a:pPr>
            <a:r>
              <a:rPr lang="en-US" sz="1600" dirty="0">
                <a:hlinkClick r:id="rId4"/>
              </a:rPr>
              <a:t>Hong Kong watchdog fines JPMorgan for dark pool, control failures</a:t>
            </a:r>
            <a:endParaRPr lang="en-US" sz="2000" dirty="0"/>
          </a:p>
          <a:p>
            <a:r>
              <a:rPr lang="en-US" sz="1600" dirty="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a:hlinkClick r:id="rId5"/>
              </a:rPr>
              <a:t>Hong Kong's SFC bans retail investors from dark pool trading platforms</a:t>
            </a:r>
            <a:endParaRPr lang="en-US" sz="1600" dirty="0"/>
          </a:p>
          <a:p>
            <a:r>
              <a:rPr lang="en-US" sz="2000" dirty="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Stealth</a:t>
            </a:r>
            <a:endParaRPr lang="en-US" kern="0" dirty="0"/>
          </a:p>
        </p:txBody>
      </p:sp>
    </p:spTree>
    <p:extLst>
      <p:ext uri="{BB962C8B-B14F-4D97-AF65-F5344CB8AC3E}">
        <p14:creationId xmlns:p14="http://schemas.microsoft.com/office/powerpoint/2010/main" val="419538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Iceberg and Peg</a:t>
            </a:r>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Iceberg</a:t>
            </a:r>
          </a:p>
          <a:p>
            <a:pPr lvl="1">
              <a:buFont typeface="Arial" panose="020B0604020202020204" pitchFamily="34" charset="0"/>
              <a:buChar char="•"/>
            </a:pPr>
            <a:r>
              <a:rPr lang="en-US" sz="1800" dirty="0"/>
              <a:t>only send (display) </a:t>
            </a:r>
            <a:r>
              <a:rPr lang="en-US" sz="1800" b="1" dirty="0">
                <a:solidFill>
                  <a:srgbClr val="0070C0"/>
                </a:solidFill>
              </a:rPr>
              <a:t>partial order quantity </a:t>
            </a:r>
            <a:r>
              <a:rPr lang="en-US" sz="1800" dirty="0"/>
              <a:t>to the exchange at each time </a:t>
            </a:r>
          </a:p>
          <a:p>
            <a:pPr lvl="1">
              <a:buFont typeface="Arial" panose="020B0604020202020204" pitchFamily="34" charset="0"/>
              <a:buChar char="•"/>
            </a:pPr>
            <a:r>
              <a:rPr lang="en-US" sz="1800" dirty="0"/>
              <a:t>refill the quantity when see fills</a:t>
            </a:r>
          </a:p>
          <a:p>
            <a:pPr lvl="1">
              <a:buFont typeface="Arial" panose="020B0604020202020204" pitchFamily="34" charset="0"/>
              <a:buChar char="•"/>
            </a:pPr>
            <a:r>
              <a:rPr lang="en-US" sz="1800" dirty="0"/>
              <a:t>randomize the display quantity</a:t>
            </a:r>
          </a:p>
          <a:p>
            <a:pPr lvl="1">
              <a:buFont typeface="Arial" panose="020B0604020202020204" pitchFamily="34" charset="0"/>
              <a:buChar char="•"/>
            </a:pPr>
            <a:r>
              <a:rPr lang="en-US" sz="1800" dirty="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a:t>float partial 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49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2: Benchmark </a:t>
            </a:r>
            <a:r>
              <a:rPr lang="en-US" dirty="0" err="1"/>
              <a:t>Algos</a:t>
            </a:r>
            <a:endParaRPr lang="en-US" dirty="0"/>
          </a:p>
        </p:txBody>
      </p:sp>
      <p:sp>
        <p:nvSpPr>
          <p:cNvPr id="7" name="Content Placeholder 1"/>
          <p:cNvSpPr txBox="1">
            <a:spLocks/>
          </p:cNvSpPr>
          <p:nvPr/>
        </p:nvSpPr>
        <p:spPr>
          <a:xfrm>
            <a:off x="395536" y="1844824"/>
            <a:ext cx="3960440"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Size</a:t>
            </a:r>
            <a:r>
              <a:rPr lang="en-US" sz="1800" dirty="0"/>
              <a:t>: Institutional orders (from Funds, Insurance companies) can be </a:t>
            </a:r>
            <a:r>
              <a:rPr lang="en-US" sz="1800" b="1" dirty="0">
                <a:solidFill>
                  <a:srgbClr val="0070C0"/>
                </a:solidFill>
              </a:rPr>
              <a:t>large</a:t>
            </a:r>
            <a:r>
              <a:rPr lang="en-US" sz="1800" dirty="0"/>
              <a:t> on size and nationals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Objective</a:t>
            </a:r>
            <a:r>
              <a:rPr lang="en-US" sz="1800" dirty="0"/>
              <a:t>: reduce </a:t>
            </a:r>
            <a:r>
              <a:rPr lang="en-US" sz="1800" b="1" dirty="0">
                <a:solidFill>
                  <a:srgbClr val="0070C0"/>
                </a:solidFill>
              </a:rPr>
              <a:t>market impact </a:t>
            </a:r>
            <a:r>
              <a:rPr lang="en-US" sz="1800" dirty="0"/>
              <a:t>and track or beat the </a:t>
            </a:r>
            <a:r>
              <a:rPr lang="en-US" sz="1800" b="1" dirty="0">
                <a:solidFill>
                  <a:srgbClr val="0070C0"/>
                </a:solidFill>
              </a:rPr>
              <a:t>price / volume benchmarks</a:t>
            </a:r>
            <a:br>
              <a:rPr lang="en-US" sz="1800" b="1" dirty="0">
                <a:solidFill>
                  <a:srgbClr val="0070C0"/>
                </a:solidFill>
              </a:rPr>
            </a:br>
            <a:endParaRPr lang="en-US" sz="1800" b="1" dirty="0">
              <a:solidFill>
                <a:srgbClr val="0070C0"/>
              </a:solidFill>
            </a:endParaRPr>
          </a:p>
          <a:p>
            <a:pPr marL="285750" indent="-285750">
              <a:buFont typeface="Arial" panose="020B0604020202020204" pitchFamily="34" charset="0"/>
              <a:buChar char="•"/>
            </a:pPr>
            <a:r>
              <a:rPr lang="en-US" sz="1800" b="1" dirty="0"/>
              <a:t>Best Execution: </a:t>
            </a:r>
            <a:r>
              <a:rPr lang="en-US" sz="1800" b="1" dirty="0">
                <a:solidFill>
                  <a:srgbClr val="0070C0"/>
                </a:solidFill>
              </a:rPr>
              <a:t>buy at lower </a:t>
            </a:r>
            <a:r>
              <a:rPr lang="en-US" sz="1800" dirty="0"/>
              <a:t>price and </a:t>
            </a:r>
            <a:r>
              <a:rPr lang="en-US" sz="1800" b="1" dirty="0">
                <a:solidFill>
                  <a:srgbClr val="0070C0"/>
                </a:solidFill>
              </a:rPr>
              <a:t>sell at higher </a:t>
            </a:r>
            <a:r>
              <a:rPr lang="en-US" sz="1800" dirty="0"/>
              <a:t>price</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Example Algos</a:t>
            </a:r>
            <a:r>
              <a:rPr lang="en-US" sz="1800" dirty="0"/>
              <a:t>: POV, IS, VWAP/TWAP, MOC</a:t>
            </a:r>
          </a:p>
        </p:txBody>
      </p:sp>
      <p:pic>
        <p:nvPicPr>
          <p:cNvPr id="4" name="Picture 3">
            <a:extLst>
              <a:ext uri="{FF2B5EF4-FFF2-40B4-BE49-F238E27FC236}">
                <a16:creationId xmlns:a16="http://schemas.microsoft.com/office/drawing/2014/main" id="{7A4774DF-C250-1F90-A46A-025065F9BBA4}"/>
              </a:ext>
            </a:extLst>
          </p:cNvPr>
          <p:cNvPicPr>
            <a:picLocks noChangeAspect="1"/>
          </p:cNvPicPr>
          <p:nvPr/>
        </p:nvPicPr>
        <p:blipFill>
          <a:blip r:embed="rId2"/>
          <a:stretch>
            <a:fillRect/>
          </a:stretch>
        </p:blipFill>
        <p:spPr>
          <a:xfrm>
            <a:off x="4468459" y="1988840"/>
            <a:ext cx="4135989" cy="3744416"/>
          </a:xfrm>
          <a:prstGeom prst="rect">
            <a:avLst/>
          </a:prstGeom>
        </p:spPr>
      </p:pic>
    </p:spTree>
    <p:extLst>
      <p:ext uri="{BB962C8B-B14F-4D97-AF65-F5344CB8AC3E}">
        <p14:creationId xmlns:p14="http://schemas.microsoft.com/office/powerpoint/2010/main" val="3554323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AA Fund manages a </a:t>
            </a:r>
            <a:r>
              <a:rPr lang="en-US" sz="1800" dirty="0">
                <a:solidFill>
                  <a:srgbClr val="0070C0"/>
                </a:solidFill>
              </a:rPr>
              <a:t>large tech portfolio</a:t>
            </a:r>
            <a:r>
              <a:rPr lang="en-US" sz="1800" dirty="0"/>
              <a:t>. An intraday news about Ant group IPO is delayed. AA Funds believe this is a </a:t>
            </a:r>
            <a:r>
              <a:rPr lang="en-US" sz="1800" dirty="0">
                <a:solidFill>
                  <a:srgbClr val="0070C0"/>
                </a:solidFill>
              </a:rPr>
              <a:t>good news </a:t>
            </a:r>
            <a:r>
              <a:rPr lang="en-US" sz="1800" dirty="0"/>
              <a:t>for </a:t>
            </a:r>
            <a:r>
              <a:rPr lang="en-US" sz="1800" dirty="0" err="1"/>
              <a:t>Tencent</a:t>
            </a:r>
            <a:r>
              <a:rPr lang="en-US" sz="1800" dirty="0"/>
              <a:t> and its price will go up soon. Hence it decides to </a:t>
            </a:r>
            <a:r>
              <a:rPr lang="en-US" sz="1800" b="1" dirty="0">
                <a:solidFill>
                  <a:srgbClr val="0070C0"/>
                </a:solidFill>
              </a:rPr>
              <a:t>buy 1 million shares </a:t>
            </a:r>
            <a:r>
              <a:rPr lang="en-US" sz="1800" dirty="0">
                <a:solidFill>
                  <a:srgbClr val="0070C0"/>
                </a:solidFill>
              </a:rPr>
              <a:t>of </a:t>
            </a:r>
            <a:r>
              <a:rPr lang="en-US" sz="1800" dirty="0" err="1">
                <a:solidFill>
                  <a:srgbClr val="0070C0"/>
                </a:solidFill>
              </a:rPr>
              <a:t>Tencent</a:t>
            </a:r>
            <a:r>
              <a:rPr lang="en-US" sz="1800" dirty="0">
                <a:solidFill>
                  <a:srgbClr val="0070C0"/>
                </a:solidFill>
              </a:rPr>
              <a:t> as </a:t>
            </a:r>
            <a:r>
              <a:rPr lang="en-US" sz="1800" b="1" u="sng" dirty="0">
                <a:solidFill>
                  <a:srgbClr val="0070C0"/>
                </a:solidFill>
              </a:rPr>
              <a:t>quick as possible</a:t>
            </a:r>
            <a:r>
              <a:rPr lang="en-US" altLang="zh-TW" sz="1800" dirty="0"/>
              <a:t> (</a:t>
            </a:r>
            <a:r>
              <a:rPr lang="zh-TW" altLang="en-US" sz="1800" dirty="0"/>
              <a:t>唔洗急</a:t>
            </a:r>
            <a:r>
              <a:rPr lang="en-US" altLang="zh-TW" sz="1800" dirty="0"/>
              <a:t>,</a:t>
            </a:r>
            <a:r>
              <a:rPr lang="zh-TW" altLang="en-US" sz="1800" dirty="0"/>
              <a:t>最緊要快</a:t>
            </a:r>
            <a:r>
              <a:rPr lang="en-US" altLang="zh-TW" sz="1800" dirty="0"/>
              <a:t>)</a:t>
            </a:r>
            <a:endParaRPr lang="en-US" sz="20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765166882"/>
              </p:ext>
            </p:extLst>
          </p:nvPr>
        </p:nvGraphicFramePr>
        <p:xfrm>
          <a:off x="1403648" y="4149080"/>
          <a:ext cx="6096000" cy="128524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With a strong price view (go up) and target to </a:t>
                      </a:r>
                      <a:r>
                        <a:rPr lang="en-US" sz="1800" b="1" kern="1200" baseline="0" dirty="0">
                          <a:solidFill>
                            <a:srgbClr val="0070C0"/>
                          </a:solidFill>
                          <a:latin typeface="Arial"/>
                          <a:ea typeface="+mn-ea"/>
                          <a:cs typeface="Arial"/>
                        </a:rPr>
                        <a:t>c</a:t>
                      </a:r>
                      <a:r>
                        <a:rPr lang="en-US" sz="1800" b="1" kern="1200" dirty="0">
                          <a:solidFill>
                            <a:srgbClr val="0070C0"/>
                          </a:solidFill>
                          <a:latin typeface="Arial"/>
                          <a:ea typeface="+mn-ea"/>
                          <a:cs typeface="Arial"/>
                        </a:rPr>
                        <a:t>omplete</a:t>
                      </a:r>
                      <a:r>
                        <a:rPr lang="en-US" sz="1800" b="0" kern="1200" dirty="0">
                          <a:solidFill>
                            <a:srgbClr val="0070C0"/>
                          </a:solidFill>
                          <a:latin typeface="Arial"/>
                          <a:ea typeface="+mn-ea"/>
                          <a:cs typeface="Arial"/>
                        </a:rPr>
                        <a:t> </a:t>
                      </a:r>
                      <a:r>
                        <a:rPr lang="en-US" sz="1800" b="0" kern="1200" dirty="0">
                          <a:solidFill>
                            <a:schemeClr val="tx1"/>
                          </a:solidFill>
                          <a:latin typeface="Arial"/>
                          <a:ea typeface="+mn-ea"/>
                          <a:cs typeface="Arial"/>
                        </a:rPr>
                        <a:t>the order as soon as possible</a:t>
                      </a: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r>
                        <a:rPr lang="en-US" sz="1800" b="1" kern="1200" dirty="0">
                          <a:solidFill>
                            <a:srgbClr val="0070C0"/>
                          </a:solidFill>
                          <a:latin typeface="Arial"/>
                          <a:ea typeface="+mn-ea"/>
                          <a:cs typeface="Arial"/>
                        </a:rPr>
                        <a:t>High</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61026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388843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AA Fund goes ahead and buy 1 million shares </a:t>
            </a:r>
            <a:r>
              <a:rPr lang="en-US" sz="1800" b="1" dirty="0">
                <a:solidFill>
                  <a:srgbClr val="0070C0"/>
                </a:solidFill>
                <a:latin typeface="Arial" charset="0"/>
                <a:ea typeface="ＭＳ Ｐゴシック" charset="0"/>
                <a:cs typeface="ＭＳ Ｐゴシック" charset="0"/>
              </a:rPr>
              <a:t>immediately at one-go</a:t>
            </a:r>
          </a:p>
          <a:p>
            <a:endParaRPr lang="en-US" sz="20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155567941"/>
              </p:ext>
            </p:extLst>
          </p:nvPr>
        </p:nvGraphicFramePr>
        <p:xfrm>
          <a:off x="4355976" y="1731714"/>
          <a:ext cx="4104456" cy="4361582"/>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692785">
                  <a:extLst>
                    <a:ext uri="{9D8B030D-6E8A-4147-A177-3AD203B41FA5}">
                      <a16:colId xmlns:a16="http://schemas.microsoft.com/office/drawing/2014/main" val="20002"/>
                    </a:ext>
                  </a:extLst>
                </a:gridCol>
                <a:gridCol w="1178203">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90,000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r h="288032">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30,000</a:t>
                      </a:r>
                    </a:p>
                  </a:txBody>
                  <a:tcPr marL="68580" marR="68580" marT="0" marB="0">
                    <a:solidFill>
                      <a:schemeClr val="accent1"/>
                    </a:solidFill>
                  </a:tcPr>
                </a:tc>
                <a:extLst>
                  <a:ext uri="{0D108BD9-81ED-4DB2-BD59-A6C34878D82A}">
                    <a16:rowId xmlns:a16="http://schemas.microsoft.com/office/drawing/2014/main" val="10004"/>
                  </a:ext>
                </a:extLst>
              </a:tr>
              <a:tr h="288032">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581</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5"/>
                  </a:ext>
                </a:extLst>
              </a:tr>
              <a:tr h="288032">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581.6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6"/>
                  </a:ext>
                </a:extLst>
              </a:tr>
              <a:tr h="288032">
                <a:tc>
                  <a:txBody>
                    <a:bodyPr/>
                    <a:lstStyle/>
                    <a:p>
                      <a:pPr algn="r">
                        <a:lnSpc>
                          <a:spcPct val="115000"/>
                        </a:lnSpc>
                        <a:spcAft>
                          <a:spcPts val="0"/>
                        </a:spcAft>
                      </a:pPr>
                      <a:r>
                        <a:rPr lang="en-US" sz="1400" dirty="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578.8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60,000</a:t>
                      </a:r>
                    </a:p>
                  </a:txBody>
                  <a:tcPr marL="68580" marR="68580" marT="0" marB="0">
                    <a:solidFill>
                      <a:schemeClr val="accent1"/>
                    </a:solidFill>
                  </a:tcPr>
                </a:tc>
                <a:extLst>
                  <a:ext uri="{0D108BD9-81ED-4DB2-BD59-A6C34878D82A}">
                    <a16:rowId xmlns:a16="http://schemas.microsoft.com/office/drawing/2014/main" val="10007"/>
                  </a:ext>
                </a:extLst>
              </a:tr>
              <a:tr h="288032">
                <a:tc>
                  <a:txBody>
                    <a:bodyPr/>
                    <a:lstStyle/>
                    <a:p>
                      <a:pPr algn="r">
                        <a:lnSpc>
                          <a:spcPct val="115000"/>
                        </a:lnSpc>
                        <a:spcAft>
                          <a:spcPts val="0"/>
                        </a:spcAft>
                      </a:pPr>
                      <a:r>
                        <a:rPr lang="en-US" sz="1400" dirty="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578.2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582.8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10,000</a:t>
                      </a:r>
                    </a:p>
                  </a:txBody>
                  <a:tcPr marL="68580" marR="68580" marT="0" marB="0">
                    <a:solidFill>
                      <a:schemeClr val="accent1"/>
                    </a:solidFill>
                  </a:tcPr>
                </a:tc>
                <a:extLst>
                  <a:ext uri="{0D108BD9-81ED-4DB2-BD59-A6C34878D82A}">
                    <a16:rowId xmlns:a16="http://schemas.microsoft.com/office/drawing/2014/main" val="10008"/>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578</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583.6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88,000</a:t>
                      </a:r>
                    </a:p>
                  </a:txBody>
                  <a:tcPr marL="68580" marR="68580" marT="0" marB="0">
                    <a:solidFill>
                      <a:schemeClr val="accent1"/>
                    </a:solidFill>
                  </a:tcPr>
                </a:tc>
                <a:extLst>
                  <a:ext uri="{0D108BD9-81ED-4DB2-BD59-A6C34878D82A}">
                    <a16:rowId xmlns:a16="http://schemas.microsoft.com/office/drawing/2014/main" val="10009"/>
                  </a:ext>
                </a:extLst>
              </a:tr>
              <a:tr h="288032">
                <a:tc>
                  <a:txBody>
                    <a:bodyPr/>
                    <a:lstStyle/>
                    <a:p>
                      <a:pPr algn="r">
                        <a:lnSpc>
                          <a:spcPct val="115000"/>
                        </a:lnSpc>
                        <a:spcAft>
                          <a:spcPts val="0"/>
                        </a:spcAft>
                      </a:pPr>
                      <a:r>
                        <a:rPr lang="en-US" sz="1400" dirty="0">
                          <a:effectLst/>
                        </a:rPr>
                        <a:t>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577.2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585</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27,000</a:t>
                      </a:r>
                    </a:p>
                  </a:txBody>
                  <a:tcPr marL="68580" marR="68580" marT="0" marB="0">
                    <a:solidFill>
                      <a:schemeClr val="accent1"/>
                    </a:solidFill>
                  </a:tcPr>
                </a:tc>
                <a:extLst>
                  <a:ext uri="{0D108BD9-81ED-4DB2-BD59-A6C34878D82A}">
                    <a16:rowId xmlns:a16="http://schemas.microsoft.com/office/drawing/2014/main" val="10010"/>
                  </a:ext>
                </a:extLst>
              </a:tr>
              <a:tr h="288032">
                <a:tc>
                  <a:txBody>
                    <a:bodyPr/>
                    <a:lstStyle/>
                    <a:p>
                      <a:pPr algn="r">
                        <a:lnSpc>
                          <a:spcPct val="115000"/>
                        </a:lnSpc>
                        <a:spcAft>
                          <a:spcPts val="0"/>
                        </a:spcAft>
                      </a:pPr>
                      <a:r>
                        <a:rPr lang="en-US" sz="1400" dirty="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587.2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60,000</a:t>
                      </a:r>
                    </a:p>
                  </a:txBody>
                  <a:tcPr marL="68580" marR="68580" marT="0" marB="0">
                    <a:solidFill>
                      <a:schemeClr val="accent1"/>
                    </a:solidFill>
                  </a:tcPr>
                </a:tc>
                <a:extLst>
                  <a:ext uri="{0D108BD9-81ED-4DB2-BD59-A6C34878D82A}">
                    <a16:rowId xmlns:a16="http://schemas.microsoft.com/office/drawing/2014/main" val="10011"/>
                  </a:ext>
                </a:extLst>
              </a:tr>
              <a:tr h="288032">
                <a:tc>
                  <a:txBody>
                    <a:bodyPr/>
                    <a:lstStyle/>
                    <a:p>
                      <a:pPr algn="r">
                        <a:lnSpc>
                          <a:spcPct val="115000"/>
                        </a:lnSpc>
                        <a:spcAft>
                          <a:spcPts val="0"/>
                        </a:spcAft>
                      </a:pPr>
                      <a:r>
                        <a:rPr lang="en-US" sz="1400" dirty="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576.6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588.8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100,000</a:t>
                      </a:r>
                    </a:p>
                  </a:txBody>
                  <a:tcPr marL="68580" marR="68580" marT="0" marB="0">
                    <a:solidFill>
                      <a:schemeClr val="accent1"/>
                    </a:solidFill>
                  </a:tcPr>
                </a:tc>
                <a:extLst>
                  <a:ext uri="{0D108BD9-81ED-4DB2-BD59-A6C34878D82A}">
                    <a16:rowId xmlns:a16="http://schemas.microsoft.com/office/drawing/2014/main" val="10012"/>
                  </a:ext>
                </a:extLst>
              </a:tr>
              <a:tr h="288032">
                <a:tc>
                  <a:txBody>
                    <a:bodyPr/>
                    <a:lstStyle/>
                    <a:p>
                      <a:pPr algn="r">
                        <a:lnSpc>
                          <a:spcPct val="115000"/>
                        </a:lnSpc>
                        <a:spcAft>
                          <a:spcPts val="0"/>
                        </a:spcAft>
                      </a:pPr>
                      <a:r>
                        <a:rPr lang="en-US" sz="1400" dirty="0">
                          <a:effectLst/>
                        </a:rPr>
                        <a:t>170,000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576.4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590</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188,000</a:t>
                      </a:r>
                    </a:p>
                  </a:txBody>
                  <a:tcPr marL="68580" marR="68580" marT="0" marB="0">
                    <a:solidFill>
                      <a:schemeClr val="accent1"/>
                    </a:solidFill>
                  </a:tcPr>
                </a:tc>
                <a:extLst>
                  <a:ext uri="{0D108BD9-81ED-4DB2-BD59-A6C34878D82A}">
                    <a16:rowId xmlns:a16="http://schemas.microsoft.com/office/drawing/2014/main" val="10013"/>
                  </a:ext>
                </a:extLst>
              </a:tr>
              <a:tr h="288032">
                <a:tc>
                  <a:txBody>
                    <a:bodyPr/>
                    <a:lstStyle/>
                    <a:p>
                      <a:pPr algn="r">
                        <a:lnSpc>
                          <a:spcPct val="115000"/>
                        </a:lnSpc>
                        <a:spcAft>
                          <a:spcPts val="0"/>
                        </a:spcAft>
                      </a:pPr>
                      <a:r>
                        <a:rPr lang="en-US" sz="1400" dirty="0">
                          <a:effectLst/>
                        </a:rPr>
                        <a:t>190,000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575</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592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127,000</a:t>
                      </a:r>
                    </a:p>
                  </a:txBody>
                  <a:tcPr marL="68580" marR="68580" marT="0" marB="0">
                    <a:solidFill>
                      <a:schemeClr val="accent1"/>
                    </a:solidFill>
                  </a:tcPr>
                </a:tc>
                <a:extLst>
                  <a:ext uri="{0D108BD9-81ED-4DB2-BD59-A6C34878D82A}">
                    <a16:rowId xmlns:a16="http://schemas.microsoft.com/office/drawing/2014/main" val="10014"/>
                  </a:ext>
                </a:extLst>
              </a:tr>
            </a:tbl>
          </a:graphicData>
        </a:graphic>
      </p:graphicFrame>
      <p:sp>
        <p:nvSpPr>
          <p:cNvPr id="2" name="Oval 1"/>
          <p:cNvSpPr/>
          <p:nvPr/>
        </p:nvSpPr>
        <p:spPr bwMode="auto">
          <a:xfrm>
            <a:off x="6372200" y="1484784"/>
            <a:ext cx="2088232" cy="475252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2924944"/>
            <a:ext cx="3600400" cy="2308324"/>
          </a:xfrm>
          <a:prstGeom prst="rect">
            <a:avLst/>
          </a:prstGeom>
          <a:noFill/>
        </p:spPr>
        <p:txBody>
          <a:bodyPr wrap="square" rtlCol="0">
            <a:spAutoFit/>
          </a:bodyPr>
          <a:lstStyle/>
          <a:p>
            <a:pPr marL="0" indent="0"/>
            <a:r>
              <a:rPr lang="en-US" sz="1800" dirty="0"/>
              <a:t>That requires to buy all the quantities from the Ask queue and </a:t>
            </a:r>
            <a:r>
              <a:rPr lang="en-US" sz="1800" b="1" dirty="0">
                <a:solidFill>
                  <a:srgbClr val="0070C0"/>
                </a:solidFill>
              </a:rPr>
              <a:t>push up the price by 2%</a:t>
            </a:r>
            <a:r>
              <a:rPr lang="en-US" sz="1800" dirty="0"/>
              <a:t> ($580 -&gt; $592)</a:t>
            </a:r>
          </a:p>
          <a:p>
            <a:pPr marL="0" indent="0"/>
            <a:endParaRPr lang="en-US" sz="1800" dirty="0"/>
          </a:p>
          <a:p>
            <a:pPr marL="0" indent="0"/>
            <a:r>
              <a:rPr lang="en-US" sz="1800" dirty="0"/>
              <a:t>Need a better way to execute a large quantity order</a:t>
            </a:r>
          </a:p>
          <a:p>
            <a:endParaRPr lang="en-US" sz="1800" dirty="0"/>
          </a:p>
        </p:txBody>
      </p:sp>
    </p:spTree>
    <p:extLst>
      <p:ext uri="{BB962C8B-B14F-4D97-AF65-F5344CB8AC3E}">
        <p14:creationId xmlns:p14="http://schemas.microsoft.com/office/powerpoint/2010/main" val="370276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History of trading</a:t>
            </a:r>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4038457089"/>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extLst>
                    <a:ext uri="{9D8B030D-6E8A-4147-A177-3AD203B41FA5}">
                      <a16:colId xmlns:a16="http://schemas.microsoft.com/office/drawing/2014/main" val="20000"/>
                    </a:ext>
                  </a:extLst>
                </a:gridCol>
                <a:gridCol w="3503712">
                  <a:extLst>
                    <a:ext uri="{9D8B030D-6E8A-4147-A177-3AD203B41FA5}">
                      <a16:colId xmlns:a16="http://schemas.microsoft.com/office/drawing/2014/main" val="20001"/>
                    </a:ext>
                  </a:extLst>
                </a:gridCol>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First day of trading in the Hall</a:t>
                      </a:r>
                    </a:p>
                  </a:txBody>
                  <a:tcPr anchor="ctr"/>
                </a:tc>
                <a:extLst>
                  <a:ext uri="{0D108BD9-81ED-4DB2-BD59-A6C34878D82A}">
                    <a16:rowId xmlns:a16="http://schemas.microsoft.com/office/drawing/2014/main" val="10000"/>
                  </a:ext>
                </a:extLst>
              </a:tr>
              <a:tr h="370840">
                <a:tc>
                  <a:txBody>
                    <a:bodyPr/>
                    <a:lstStyle/>
                    <a:p>
                      <a:r>
                        <a:rPr lang="en-US" dirty="0">
                          <a:effectLst/>
                          <a:latin typeface="Arial" panose="020B0604020202020204" pitchFamily="34" charset="0"/>
                          <a:cs typeface="Arial" panose="020B0604020202020204" pitchFamily="34" charset="0"/>
                        </a:rPr>
                        <a:t>1 November 1993</a:t>
                      </a:r>
                    </a:p>
                  </a:txBody>
                  <a:tcPr anchor="ctr"/>
                </a:tc>
                <a:tc>
                  <a:txBody>
                    <a:bodyPr/>
                    <a:lstStyle/>
                    <a:p>
                      <a:r>
                        <a:rPr lang="en-US" dirty="0">
                          <a:effectLst/>
                          <a:latin typeface="Arial" panose="020B0604020202020204" pitchFamily="34" charset="0"/>
                          <a:cs typeface="Arial" panose="020B0604020202020204" pitchFamily="34" charset="0"/>
                        </a:rPr>
                        <a:t>Electronic trading introduced</a:t>
                      </a:r>
                    </a:p>
                  </a:txBody>
                  <a:tcPr anchor="ctr"/>
                </a:tc>
                <a:extLst>
                  <a:ext uri="{0D108BD9-81ED-4DB2-BD59-A6C34878D82A}">
                    <a16:rowId xmlns:a16="http://schemas.microsoft.com/office/drawing/2014/main" val="10001"/>
                  </a:ext>
                </a:extLst>
              </a:tr>
              <a:tr h="370840">
                <a:tc>
                  <a:txBody>
                    <a:bodyPr/>
                    <a:lstStyle/>
                    <a:p>
                      <a:r>
                        <a:rPr lang="en-US" dirty="0">
                          <a:effectLst/>
                          <a:latin typeface="Arial" panose="020B0604020202020204" pitchFamily="34" charset="0"/>
                          <a:cs typeface="Arial" panose="020B0604020202020204" pitchFamily="34" charset="0"/>
                        </a:rPr>
                        <a:t>25 January 1996</a:t>
                      </a:r>
                    </a:p>
                  </a:txBody>
                  <a:tcPr anchor="ctr"/>
                </a:tc>
                <a:tc>
                  <a:txBody>
                    <a:bodyPr/>
                    <a:lstStyle/>
                    <a:p>
                      <a:r>
                        <a:rPr lang="en-US" dirty="0">
                          <a:effectLst/>
                          <a:latin typeface="Arial" panose="020B0604020202020204" pitchFamily="34" charset="0"/>
                          <a:cs typeface="Arial" panose="020B0604020202020204" pitchFamily="34" charset="0"/>
                        </a:rPr>
                        <a:t>Off-floor trading introduced</a:t>
                      </a:r>
                    </a:p>
                  </a:txBody>
                  <a:tcPr anchor="ctr"/>
                </a:tc>
                <a:extLst>
                  <a:ext uri="{0D108BD9-81ED-4DB2-BD59-A6C34878D82A}">
                    <a16:rowId xmlns:a16="http://schemas.microsoft.com/office/drawing/2014/main" val="10002"/>
                  </a:ext>
                </a:extLst>
              </a:tr>
              <a:tr h="370840">
                <a:tc>
                  <a:txBody>
                    <a:bodyPr/>
                    <a:lstStyle/>
                    <a:p>
                      <a:r>
                        <a:rPr lang="en-US" dirty="0">
                          <a:effectLst/>
                          <a:latin typeface="Arial" panose="020B0604020202020204" pitchFamily="34" charset="0"/>
                          <a:cs typeface="Arial" panose="020B0604020202020204" pitchFamily="34" charset="0"/>
                        </a:rPr>
                        <a:t>23 October 2000</a:t>
                      </a:r>
                    </a:p>
                  </a:txBody>
                  <a:tcPr anchor="ctr"/>
                </a:tc>
                <a:tc>
                  <a:txBody>
                    <a:bodyPr/>
                    <a:lstStyle/>
                    <a:p>
                      <a:r>
                        <a:rPr lang="en-US" dirty="0">
                          <a:effectLst/>
                          <a:latin typeface="Arial" panose="020B0604020202020204" pitchFamily="34" charset="0"/>
                          <a:cs typeface="Arial" panose="020B0604020202020204" pitchFamily="34" charset="0"/>
                        </a:rPr>
                        <a:t>Online trading enabled</a:t>
                      </a:r>
                    </a:p>
                  </a:txBody>
                  <a:tcPr anchor="ctr"/>
                </a:tc>
                <a:extLst>
                  <a:ext uri="{0D108BD9-81ED-4DB2-BD59-A6C34878D82A}">
                    <a16:rowId xmlns:a16="http://schemas.microsoft.com/office/drawing/2014/main" val="10003"/>
                  </a:ext>
                </a:extLst>
              </a:tr>
              <a:tr h="370840">
                <a:tc>
                  <a:txBody>
                    <a:bodyPr/>
                    <a:lstStyle/>
                    <a:p>
                      <a:r>
                        <a:rPr lang="en-US" dirty="0">
                          <a:effectLst/>
                          <a:latin typeface="Arial" panose="020B0604020202020204" pitchFamily="34" charset="0"/>
                          <a:cs typeface="Arial" panose="020B0604020202020204" pitchFamily="34" charset="0"/>
                        </a:rPr>
                        <a:t>27 October 2017</a:t>
                      </a:r>
                    </a:p>
                  </a:txBody>
                  <a:tcPr anchor="ctr"/>
                </a:tc>
                <a:tc>
                  <a:txBody>
                    <a:bodyPr/>
                    <a:lstStyle/>
                    <a:p>
                      <a:r>
                        <a:rPr lang="en-US" dirty="0">
                          <a:effectLst/>
                          <a:latin typeface="Arial" panose="020B0604020202020204" pitchFamily="34" charset="0"/>
                          <a:cs typeface="Arial" panose="020B0604020202020204" pitchFamily="34" charset="0"/>
                        </a:rPr>
                        <a:t>Last day of trading in the Hall</a:t>
                      </a:r>
                    </a:p>
                  </a:txBody>
                  <a:tcPr anchor="ctr"/>
                </a:tc>
                <a:extLst>
                  <a:ext uri="{0D108BD9-81ED-4DB2-BD59-A6C34878D82A}">
                    <a16:rowId xmlns:a16="http://schemas.microsoft.com/office/drawing/2014/main" val="10004"/>
                  </a:ext>
                </a:extLst>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7211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424936"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POV (% Volume) </a:t>
            </a:r>
            <a:r>
              <a:rPr lang="en-US" sz="1800" dirty="0"/>
              <a:t>– execute an order relatively quick but do not cause too much </a:t>
            </a:r>
            <a:r>
              <a:rPr lang="en-US" sz="1800" b="1" dirty="0">
                <a:solidFill>
                  <a:srgbClr val="0070C0"/>
                </a:solidFill>
              </a:rPr>
              <a:t>market impact by itself</a:t>
            </a:r>
            <a:r>
              <a:rPr lang="en-US" sz="1800" dirty="0"/>
              <a:t>. </a:t>
            </a:r>
          </a:p>
          <a:p>
            <a:endParaRPr lang="en-US" sz="1800" dirty="0"/>
          </a:p>
          <a:p>
            <a:r>
              <a:rPr lang="en-US" sz="1800" dirty="0"/>
              <a:t>	POV% parameter controls the execution speed. Algo will try to make its </a:t>
            </a:r>
            <a:r>
              <a:rPr lang="en-US" sz="1800" b="1" dirty="0">
                <a:solidFill>
                  <a:srgbClr val="0070C0"/>
                </a:solidFill>
              </a:rPr>
              <a:t>executed volume to be POV% of the market executed volume</a:t>
            </a:r>
            <a:r>
              <a:rPr lang="en-US" sz="1800" dirty="0"/>
              <a:t>.</a:t>
            </a:r>
          </a:p>
          <a:p>
            <a:endParaRPr lang="en-US" sz="2000" dirty="0"/>
          </a:p>
          <a:p>
            <a:pPr marL="457200" lvl="1" indent="0">
              <a:buNone/>
            </a:pPr>
            <a:r>
              <a:rPr lang="en-US" sz="1800" b="1" i="1" dirty="0">
                <a:solidFill>
                  <a:srgbClr val="0070C0"/>
                </a:solidFill>
              </a:rPr>
              <a:t>QTY = POV% * MEV – OEV</a:t>
            </a:r>
          </a:p>
          <a:p>
            <a:pPr lvl="1"/>
            <a:r>
              <a:rPr lang="en-US" sz="1600" dirty="0"/>
              <a:t>QTY -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a:p>
          <a:p>
            <a:endParaRPr lang="en-US" sz="2000" dirty="0"/>
          </a:p>
          <a:p>
            <a:endParaRPr lang="en-US" sz="2000" dirty="0"/>
          </a:p>
        </p:txBody>
      </p:sp>
      <p:sp>
        <p:nvSpPr>
          <p:cNvPr id="2" name="TextBox 1"/>
          <p:cNvSpPr txBox="1"/>
          <p:nvPr/>
        </p:nvSpPr>
        <p:spPr>
          <a:xfrm>
            <a:off x="452122" y="5589240"/>
            <a:ext cx="7864294" cy="984885"/>
          </a:xfrm>
          <a:prstGeom prst="rect">
            <a:avLst/>
          </a:prstGeom>
          <a:noFill/>
        </p:spPr>
        <p:txBody>
          <a:bodyPr wrap="square" rtlCol="0">
            <a:spAutoFit/>
          </a:bodyPr>
          <a:lstStyle/>
          <a:p>
            <a:r>
              <a:rPr lang="en-US" sz="1800" b="1" dirty="0"/>
              <a:t>Error Checks : </a:t>
            </a:r>
            <a:r>
              <a:rPr lang="en-US" sz="1600" b="1" dirty="0">
                <a:solidFill>
                  <a:srgbClr val="0070C0"/>
                </a:solidFill>
              </a:rPr>
              <a:t>Reject</a:t>
            </a:r>
            <a:r>
              <a:rPr lang="en-US" sz="1600" dirty="0"/>
              <a:t> order with </a:t>
            </a:r>
            <a:r>
              <a:rPr lang="en-US" sz="1600" b="1" dirty="0">
                <a:solidFill>
                  <a:srgbClr val="0070C0"/>
                </a:solidFill>
              </a:rPr>
              <a:t>POV% &gt; 50 </a:t>
            </a:r>
            <a:r>
              <a:rPr lang="en-US" sz="1600" dirty="0"/>
              <a:t>as too much market impact. Industry practice is </a:t>
            </a:r>
            <a:r>
              <a:rPr lang="en-US" sz="1600" b="1" dirty="0">
                <a:solidFill>
                  <a:srgbClr val="0070C0"/>
                </a:solidFill>
              </a:rPr>
              <a:t>33% for max </a:t>
            </a:r>
            <a:r>
              <a:rPr lang="en-US" sz="1600" dirty="0"/>
              <a:t>desired impact</a:t>
            </a:r>
          </a:p>
          <a:p>
            <a:endParaRPr lang="en-US" dirty="0"/>
          </a:p>
        </p:txBody>
      </p:sp>
    </p:spTree>
    <p:extLst>
      <p:ext uri="{BB962C8B-B14F-4D97-AF65-F5344CB8AC3E}">
        <p14:creationId xmlns:p14="http://schemas.microsoft.com/office/powerpoint/2010/main" val="1250873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856984"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Example: </a:t>
            </a:r>
            <a:r>
              <a:rPr lang="en-US" sz="1800" dirty="0"/>
              <a:t>Buy 1,000,000 shares of 0700.HK (</a:t>
            </a:r>
            <a:r>
              <a:rPr lang="en-US" sz="1800" dirty="0" err="1"/>
              <a:t>Tencent</a:t>
            </a:r>
            <a:r>
              <a:rPr lang="en-US" sz="1800" dirty="0"/>
              <a:t>) with </a:t>
            </a:r>
            <a:r>
              <a:rPr lang="en-US" sz="1800" b="1" u="sng" dirty="0"/>
              <a:t>POV% = 30%</a:t>
            </a:r>
          </a:p>
          <a:p>
            <a:pPr marL="457200" lvl="1" indent="0">
              <a:buNone/>
            </a:pPr>
            <a:r>
              <a:rPr lang="en-US" sz="1800" b="1" i="1" dirty="0">
                <a:solidFill>
                  <a:srgbClr val="0070C0"/>
                </a:solidFill>
              </a:rPr>
              <a:t/>
            </a:r>
            <a:br>
              <a:rPr lang="en-US" sz="1800" b="1" i="1" dirty="0">
                <a:solidFill>
                  <a:srgbClr val="0070C0"/>
                </a:solidFill>
              </a:rPr>
            </a:br>
            <a:r>
              <a:rPr lang="en-US" sz="1800" b="1" i="1" dirty="0">
                <a:solidFill>
                  <a:srgbClr val="0070C0"/>
                </a:solidFill>
              </a:rPr>
              <a:t>QTY = POV% * MEV – OEV</a:t>
            </a:r>
          </a:p>
          <a:p>
            <a:endParaRPr lang="en-US" sz="2000" dirty="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009596497"/>
              </p:ext>
            </p:extLst>
          </p:nvPr>
        </p:nvGraphicFramePr>
        <p:xfrm>
          <a:off x="827584" y="2708920"/>
          <a:ext cx="7560840" cy="20624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28036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2160240">
                  <a:extLst>
                    <a:ext uri="{9D8B030D-6E8A-4147-A177-3AD203B41FA5}">
                      <a16:colId xmlns:a16="http://schemas.microsoft.com/office/drawing/2014/main" val="20005"/>
                    </a:ext>
                  </a:extLst>
                </a:gridCol>
              </a:tblGrid>
              <a:tr h="370840">
                <a:tc>
                  <a:txBody>
                    <a:bodyPr/>
                    <a:lstStyle/>
                    <a:p>
                      <a:pPr algn="r"/>
                      <a:r>
                        <a:rPr lang="en-US" sz="1600" dirty="0"/>
                        <a:t>Trade</a:t>
                      </a:r>
                    </a:p>
                  </a:txBody>
                  <a:tcPr/>
                </a:tc>
                <a:tc>
                  <a:txBody>
                    <a:bodyPr/>
                    <a:lstStyle/>
                    <a:p>
                      <a:pPr algn="r"/>
                      <a:r>
                        <a:rPr lang="en-US" sz="1600" dirty="0"/>
                        <a:t>Size</a:t>
                      </a:r>
                    </a:p>
                  </a:txBody>
                  <a:tcPr/>
                </a:tc>
                <a:tc>
                  <a:txBody>
                    <a:bodyPr/>
                    <a:lstStyle/>
                    <a:p>
                      <a:pPr algn="r"/>
                      <a:r>
                        <a:rPr lang="en-US" sz="1600" dirty="0"/>
                        <a:t>MEV</a:t>
                      </a:r>
                      <a:br>
                        <a:rPr lang="en-US" sz="1600" dirty="0"/>
                      </a:br>
                      <a:r>
                        <a:rPr lang="en-US" sz="1600" dirty="0"/>
                        <a:t>(Market)</a:t>
                      </a:r>
                    </a:p>
                  </a:txBody>
                  <a:tcPr/>
                </a:tc>
                <a:tc>
                  <a:txBody>
                    <a:bodyPr/>
                    <a:lstStyle/>
                    <a:p>
                      <a:pPr algn="r"/>
                      <a:r>
                        <a:rPr lang="en-US" sz="1600" dirty="0"/>
                        <a:t>OEV</a:t>
                      </a:r>
                      <a:br>
                        <a:rPr lang="en-US" sz="1600" dirty="0"/>
                      </a:br>
                      <a:r>
                        <a:rPr lang="en-US" sz="1600" dirty="0"/>
                        <a:t>(Order)</a:t>
                      </a:r>
                    </a:p>
                  </a:txBody>
                  <a:tcPr/>
                </a:tc>
                <a:tc>
                  <a:txBody>
                    <a:bodyPr/>
                    <a:lstStyle/>
                    <a:p>
                      <a:pPr algn="r"/>
                      <a:r>
                        <a:rPr lang="en-US" sz="1600" dirty="0">
                          <a:solidFill>
                            <a:srgbClr val="0070C0"/>
                          </a:solidFill>
                        </a:rPr>
                        <a:t>QTY</a:t>
                      </a:r>
                    </a:p>
                  </a:txBody>
                  <a:tcPr>
                    <a:solidFill>
                      <a:schemeClr val="accent5">
                        <a:lumMod val="60000"/>
                        <a:lumOff val="40000"/>
                      </a:schemeClr>
                    </a:solidFill>
                  </a:tcPr>
                </a:tc>
                <a:tc>
                  <a:txBody>
                    <a:bodyPr/>
                    <a:lstStyle/>
                    <a:p>
                      <a:pPr algn="r"/>
                      <a:r>
                        <a:rPr lang="en-US" sz="1600" dirty="0"/>
                        <a:t>Actual POV</a:t>
                      </a:r>
                    </a:p>
                    <a:p>
                      <a:pPr algn="r"/>
                      <a:r>
                        <a:rPr lang="en-US" sz="1600" dirty="0"/>
                        <a:t>(OEV+QTY)/MEV</a:t>
                      </a:r>
                    </a:p>
                  </a:txBody>
                  <a:tcPr/>
                </a:tc>
                <a:extLst>
                  <a:ext uri="{0D108BD9-81ED-4DB2-BD59-A6C34878D82A}">
                    <a16:rowId xmlns:a16="http://schemas.microsoft.com/office/drawing/2014/main" val="10000"/>
                  </a:ext>
                </a:extLst>
              </a:tr>
              <a:tr h="370840">
                <a:tc>
                  <a:txBody>
                    <a:bodyPr/>
                    <a:lstStyle/>
                    <a:p>
                      <a:pPr algn="r"/>
                      <a:r>
                        <a:rPr lang="en-US" sz="1600" dirty="0"/>
                        <a:t>T1</a:t>
                      </a:r>
                    </a:p>
                  </a:txBody>
                  <a:tcPr/>
                </a:tc>
                <a:tc>
                  <a:txBody>
                    <a:bodyPr/>
                    <a:lstStyle/>
                    <a:p>
                      <a:pPr algn="r"/>
                      <a:r>
                        <a:rPr lang="en-US" sz="1600" dirty="0"/>
                        <a:t>2,000</a:t>
                      </a:r>
                    </a:p>
                  </a:txBody>
                  <a:tcPr/>
                </a:tc>
                <a:tc>
                  <a:txBody>
                    <a:bodyPr/>
                    <a:lstStyle/>
                    <a:p>
                      <a:pPr algn="r"/>
                      <a:r>
                        <a:rPr lang="en-US" sz="1600" dirty="0"/>
                        <a:t>2,000</a:t>
                      </a:r>
                    </a:p>
                  </a:txBody>
                  <a:tcPr/>
                </a:tc>
                <a:tc>
                  <a:txBody>
                    <a:bodyPr/>
                    <a:lstStyle/>
                    <a:p>
                      <a:pPr algn="r"/>
                      <a:r>
                        <a:rPr lang="en-US" sz="1600" dirty="0"/>
                        <a:t>0</a:t>
                      </a:r>
                    </a:p>
                  </a:txBody>
                  <a:tcPr/>
                </a:tc>
                <a:tc>
                  <a:txBody>
                    <a:bodyPr/>
                    <a:lstStyle/>
                    <a:p>
                      <a:pPr algn="r"/>
                      <a:r>
                        <a:rPr lang="en-US" sz="1600" dirty="0">
                          <a:solidFill>
                            <a:srgbClr val="0070C0"/>
                          </a:solidFill>
                        </a:rPr>
                        <a:t>600</a:t>
                      </a:r>
                    </a:p>
                  </a:txBody>
                  <a:tcPr>
                    <a:solidFill>
                      <a:schemeClr val="accent5">
                        <a:lumMod val="60000"/>
                        <a:lumOff val="40000"/>
                      </a:schemeClr>
                    </a:solidFill>
                  </a:tcPr>
                </a:tc>
                <a:tc>
                  <a:txBody>
                    <a:bodyPr/>
                    <a:lstStyle/>
                    <a:p>
                      <a:pPr algn="r"/>
                      <a:r>
                        <a:rPr lang="en-US" sz="1600" dirty="0"/>
                        <a:t>0.3</a:t>
                      </a:r>
                    </a:p>
                  </a:txBody>
                  <a:tcPr/>
                </a:tc>
                <a:extLst>
                  <a:ext uri="{0D108BD9-81ED-4DB2-BD59-A6C34878D82A}">
                    <a16:rowId xmlns:a16="http://schemas.microsoft.com/office/drawing/2014/main" val="10001"/>
                  </a:ext>
                </a:extLst>
              </a:tr>
              <a:tr h="370840">
                <a:tc>
                  <a:txBody>
                    <a:bodyPr/>
                    <a:lstStyle/>
                    <a:p>
                      <a:pPr algn="r"/>
                      <a:r>
                        <a:rPr lang="en-US" sz="1600" dirty="0"/>
                        <a:t>T2</a:t>
                      </a:r>
                    </a:p>
                  </a:txBody>
                  <a:tcPr/>
                </a:tc>
                <a:tc>
                  <a:txBody>
                    <a:bodyPr/>
                    <a:lstStyle/>
                    <a:p>
                      <a:pPr algn="r"/>
                      <a:r>
                        <a:rPr lang="en-US" sz="1600" dirty="0"/>
                        <a:t>1,000</a:t>
                      </a:r>
                    </a:p>
                  </a:txBody>
                  <a:tcPr/>
                </a:tc>
                <a:tc>
                  <a:txBody>
                    <a:bodyPr/>
                    <a:lstStyle/>
                    <a:p>
                      <a:pPr algn="r"/>
                      <a:r>
                        <a:rPr lang="en-US" sz="1600" dirty="0"/>
                        <a:t>3,000</a:t>
                      </a:r>
                    </a:p>
                  </a:txBody>
                  <a:tcPr/>
                </a:tc>
                <a:tc>
                  <a:txBody>
                    <a:bodyPr/>
                    <a:lstStyle/>
                    <a:p>
                      <a:pPr algn="r"/>
                      <a:r>
                        <a:rPr lang="en-US" sz="1600" dirty="0"/>
                        <a:t>600</a:t>
                      </a:r>
                    </a:p>
                  </a:txBody>
                  <a:tcPr/>
                </a:tc>
                <a:tc>
                  <a:txBody>
                    <a:bodyPr/>
                    <a:lstStyle/>
                    <a:p>
                      <a:pPr algn="r"/>
                      <a:r>
                        <a:rPr lang="en-US" sz="1600" dirty="0">
                          <a:solidFill>
                            <a:srgbClr val="0070C0"/>
                          </a:solidFill>
                        </a:rPr>
                        <a:t>300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2"/>
                  </a:ext>
                </a:extLst>
              </a:tr>
              <a:tr h="370840">
                <a:tc>
                  <a:txBody>
                    <a:bodyPr/>
                    <a:lstStyle/>
                    <a:p>
                      <a:pPr algn="r"/>
                      <a:r>
                        <a:rPr lang="en-US" sz="1600" dirty="0"/>
                        <a:t>T3</a:t>
                      </a:r>
                    </a:p>
                  </a:txBody>
                  <a:tcPr/>
                </a:tc>
                <a:tc>
                  <a:txBody>
                    <a:bodyPr/>
                    <a:lstStyle/>
                    <a:p>
                      <a:pPr algn="r"/>
                      <a:r>
                        <a:rPr lang="en-US" sz="1600" dirty="0"/>
                        <a:t>5,000</a:t>
                      </a:r>
                    </a:p>
                  </a:txBody>
                  <a:tcPr/>
                </a:tc>
                <a:tc>
                  <a:txBody>
                    <a:bodyPr/>
                    <a:lstStyle/>
                    <a:p>
                      <a:pPr algn="r"/>
                      <a:r>
                        <a:rPr lang="en-US" sz="1600" dirty="0"/>
                        <a:t>8,000</a:t>
                      </a:r>
                    </a:p>
                  </a:txBody>
                  <a:tcPr/>
                </a:tc>
                <a:tc>
                  <a:txBody>
                    <a:bodyPr/>
                    <a:lstStyle/>
                    <a:p>
                      <a:pPr algn="r"/>
                      <a:r>
                        <a:rPr lang="en-US" sz="1600" dirty="0"/>
                        <a:t>900</a:t>
                      </a:r>
                    </a:p>
                  </a:txBody>
                  <a:tcPr/>
                </a:tc>
                <a:tc>
                  <a:txBody>
                    <a:bodyPr/>
                    <a:lstStyle/>
                    <a:p>
                      <a:pPr algn="r"/>
                      <a:r>
                        <a:rPr lang="en-US" sz="1600" dirty="0">
                          <a:solidFill>
                            <a:srgbClr val="0070C0"/>
                          </a:solidFill>
                        </a:rPr>
                        <a:t>1,500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3"/>
                  </a:ext>
                </a:extLst>
              </a:tr>
              <a:tr h="370840">
                <a:tc>
                  <a:txBody>
                    <a:bodyPr/>
                    <a:lstStyle/>
                    <a:p>
                      <a:pPr algn="r"/>
                      <a:r>
                        <a:rPr lang="en-US" sz="1600" dirty="0"/>
                        <a:t>T4</a:t>
                      </a:r>
                    </a:p>
                  </a:txBody>
                  <a:tcPr/>
                </a:tc>
                <a:tc>
                  <a:txBody>
                    <a:bodyPr/>
                    <a:lstStyle/>
                    <a:p>
                      <a:pPr algn="r"/>
                      <a:r>
                        <a:rPr lang="en-US" sz="1600" dirty="0"/>
                        <a:t>3,000</a:t>
                      </a:r>
                    </a:p>
                  </a:txBody>
                  <a:tcPr/>
                </a:tc>
                <a:tc>
                  <a:txBody>
                    <a:bodyPr/>
                    <a:lstStyle/>
                    <a:p>
                      <a:pPr algn="r"/>
                      <a:r>
                        <a:rPr lang="en-US" sz="1600" dirty="0"/>
                        <a:t>11,000</a:t>
                      </a:r>
                    </a:p>
                  </a:txBody>
                  <a:tcPr/>
                </a:tc>
                <a:tc>
                  <a:txBody>
                    <a:bodyPr/>
                    <a:lstStyle/>
                    <a:p>
                      <a:pPr algn="r"/>
                      <a:r>
                        <a:rPr lang="en-US" sz="1600" dirty="0"/>
                        <a:t>2,400</a:t>
                      </a:r>
                    </a:p>
                  </a:txBody>
                  <a:tcPr/>
                </a:tc>
                <a:tc>
                  <a:txBody>
                    <a:bodyPr/>
                    <a:lstStyle/>
                    <a:p>
                      <a:pPr algn="r"/>
                      <a:r>
                        <a:rPr lang="en-US" sz="1600" dirty="0">
                          <a:solidFill>
                            <a:srgbClr val="0070C0"/>
                          </a:solidFill>
                        </a:rPr>
                        <a:t>900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4"/>
                  </a:ext>
                </a:extLst>
              </a:tr>
            </a:tbl>
          </a:graphicData>
        </a:graphic>
      </p:graphicFrame>
      <p:sp>
        <p:nvSpPr>
          <p:cNvPr id="6" name="Content Placeholder 1"/>
          <p:cNvSpPr txBox="1">
            <a:spLocks/>
          </p:cNvSpPr>
          <p:nvPr/>
        </p:nvSpPr>
        <p:spPr>
          <a:xfrm>
            <a:off x="467544" y="5013176"/>
            <a:ext cx="849694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Additional parameters</a:t>
            </a:r>
            <a:endParaRPr lang="en-US" sz="1600" dirty="0"/>
          </a:p>
          <a:p>
            <a:pPr lvl="1">
              <a:buFont typeface="Arial" panose="020B0604020202020204" pitchFamily="34" charset="0"/>
              <a:buChar char="•"/>
            </a:pPr>
            <a:r>
              <a:rPr lang="en-US" sz="1400" b="1" dirty="0"/>
              <a:t>Active</a:t>
            </a:r>
            <a:r>
              <a:rPr lang="en-US" sz="1400" dirty="0"/>
              <a:t>: more willing to trade and </a:t>
            </a:r>
            <a:r>
              <a:rPr lang="en-US" sz="1400" b="1" dirty="0">
                <a:solidFill>
                  <a:srgbClr val="0070C0"/>
                </a:solidFill>
              </a:rPr>
              <a:t>track closer</a:t>
            </a:r>
            <a:r>
              <a:rPr lang="en-US" sz="1400" dirty="0"/>
              <a:t> to the target</a:t>
            </a:r>
          </a:p>
          <a:p>
            <a:pPr lvl="1">
              <a:buFont typeface="Arial" panose="020B0604020202020204" pitchFamily="34" charset="0"/>
              <a:buChar char="•"/>
            </a:pPr>
            <a:r>
              <a:rPr lang="en-US" sz="1400" b="1" dirty="0"/>
              <a:t>Normal</a:t>
            </a:r>
            <a:r>
              <a:rPr lang="en-US" sz="1400" dirty="0"/>
              <a:t>: </a:t>
            </a:r>
            <a:r>
              <a:rPr lang="en-US" sz="1400" b="1" dirty="0">
                <a:solidFill>
                  <a:srgbClr val="0070C0"/>
                </a:solidFill>
              </a:rPr>
              <a:t>balance</a:t>
            </a:r>
            <a:r>
              <a:rPr lang="en-US" sz="1400" dirty="0">
                <a:solidFill>
                  <a:srgbClr val="0070C0"/>
                </a:solidFill>
              </a:rPr>
              <a:t> </a:t>
            </a:r>
            <a:r>
              <a:rPr lang="en-US" sz="1400" dirty="0"/>
              <a:t>the speed and price improvement </a:t>
            </a:r>
          </a:p>
          <a:p>
            <a:pPr lvl="1">
              <a:buFont typeface="Arial" panose="020B0604020202020204" pitchFamily="34" charset="0"/>
              <a:buChar char="•"/>
            </a:pPr>
            <a:r>
              <a:rPr lang="en-US" sz="1400" b="1" dirty="0"/>
              <a:t>Passive</a:t>
            </a:r>
            <a:r>
              <a:rPr lang="en-US" sz="1400" dirty="0"/>
              <a:t>: more willing to wait for </a:t>
            </a:r>
            <a:r>
              <a:rPr lang="en-US" sz="1400" b="1" dirty="0">
                <a:solidFill>
                  <a:srgbClr val="0070C0"/>
                </a:solidFill>
              </a:rPr>
              <a:t>price improvement</a:t>
            </a:r>
          </a:p>
          <a:p>
            <a:endParaRPr lang="en-US" sz="1800" dirty="0"/>
          </a:p>
          <a:p>
            <a:endParaRPr lang="en-US" sz="1600" dirty="0"/>
          </a:p>
          <a:p>
            <a:endParaRPr lang="en-US" sz="2000" dirty="0"/>
          </a:p>
          <a:p>
            <a:endParaRPr lang="en-US" sz="2000" dirty="0"/>
          </a:p>
        </p:txBody>
      </p:sp>
    </p:spTree>
    <p:extLst>
      <p:ext uri="{BB962C8B-B14F-4D97-AF65-F5344CB8AC3E}">
        <p14:creationId xmlns:p14="http://schemas.microsoft.com/office/powerpoint/2010/main" val="209144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7" name="Content Placeholder 1"/>
          <p:cNvSpPr txBox="1">
            <a:spLocks/>
          </p:cNvSpPr>
          <p:nvPr/>
        </p:nvSpPr>
        <p:spPr>
          <a:xfrm>
            <a:off x="395536" y="1700808"/>
            <a:ext cx="8496944"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Volume Counting </a:t>
            </a:r>
          </a:p>
          <a:p>
            <a:pPr>
              <a:buFont typeface="Arial" panose="020B0604020202020204" pitchFamily="34" charset="0"/>
              <a:buChar char="•"/>
            </a:pPr>
            <a:r>
              <a:rPr lang="en-US" sz="1600" dirty="0"/>
              <a:t>To control the market impact, sometimes there is a </a:t>
            </a:r>
            <a:r>
              <a:rPr lang="en-US" sz="1600" b="1" dirty="0">
                <a:solidFill>
                  <a:srgbClr val="0070C0"/>
                </a:solidFill>
              </a:rPr>
              <a:t>limit price </a:t>
            </a:r>
            <a:r>
              <a:rPr lang="en-US" sz="1600" dirty="0"/>
              <a:t>(a price cap) on POV</a:t>
            </a:r>
          </a:p>
          <a:p>
            <a:pPr>
              <a:buFont typeface="Arial" panose="020B0604020202020204" pitchFamily="34" charset="0"/>
              <a:buChar char="•"/>
            </a:pPr>
            <a:endParaRPr lang="en-US" sz="1600" dirty="0"/>
          </a:p>
          <a:p>
            <a:pPr>
              <a:buFont typeface="Arial" panose="020B0604020202020204" pitchFamily="34" charset="0"/>
              <a:buChar char="•"/>
            </a:pPr>
            <a:r>
              <a:rPr lang="en-US" sz="1600" dirty="0"/>
              <a:t>Buy order cannot buy higher than the limit price. Similarly, sell order cannot sell lower than the limit price</a:t>
            </a:r>
          </a:p>
          <a:p>
            <a:pPr>
              <a:buFont typeface="Arial" panose="020B0604020202020204" pitchFamily="34" charset="0"/>
              <a:buChar char="•"/>
            </a:pPr>
            <a:endParaRPr lang="en-US" sz="1600" dirty="0"/>
          </a:p>
          <a:p>
            <a:pPr>
              <a:buFont typeface="Arial" panose="020B0604020202020204" pitchFamily="34" charset="0"/>
              <a:buChar char="•"/>
            </a:pPr>
            <a:r>
              <a:rPr lang="en-US" sz="1600" b="1" dirty="0"/>
              <a:t>Example</a:t>
            </a:r>
            <a:r>
              <a:rPr lang="en-US" sz="1600" dirty="0"/>
              <a:t>: Buy 30% POV @ </a:t>
            </a:r>
            <a:r>
              <a:rPr lang="en-US" sz="1600" b="1" dirty="0">
                <a:solidFill>
                  <a:srgbClr val="0070C0"/>
                </a:solidFill>
              </a:rPr>
              <a:t>limit price = 580</a:t>
            </a:r>
          </a:p>
          <a:p>
            <a:pPr>
              <a:buFont typeface="Arial" panose="020B0604020202020204" pitchFamily="34" charset="0"/>
              <a:buChar char="•"/>
            </a:pPr>
            <a:endParaRPr lang="en-US" sz="1600" dirty="0"/>
          </a:p>
          <a:p>
            <a:pPr lvl="1">
              <a:buFont typeface="Arial" panose="020B0604020202020204" pitchFamily="34" charset="0"/>
              <a:buChar char="•"/>
            </a:pPr>
            <a:endParaRPr lang="en-US" sz="1600" b="1" dirty="0">
              <a:solidFill>
                <a:srgbClr val="0070C0"/>
              </a:solidFill>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Algo – POV (%Volume Benchmark)</a:t>
            </a:r>
            <a:endParaRPr lang="en-US" kern="0" dirty="0"/>
          </a:p>
        </p:txBody>
      </p:sp>
      <p:graphicFrame>
        <p:nvGraphicFramePr>
          <p:cNvPr id="3" name="Table 2"/>
          <p:cNvGraphicFramePr>
            <a:graphicFrameLocks noGrp="1"/>
          </p:cNvGraphicFramePr>
          <p:nvPr>
            <p:extLst>
              <p:ext uri="{D42A27DB-BD31-4B8C-83A1-F6EECF244321}">
                <p14:modId xmlns:p14="http://schemas.microsoft.com/office/powerpoint/2010/main" val="193502047"/>
              </p:ext>
            </p:extLst>
          </p:nvPr>
        </p:nvGraphicFramePr>
        <p:xfrm>
          <a:off x="1187624" y="3789040"/>
          <a:ext cx="4104456" cy="1193230"/>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692785">
                  <a:extLst>
                    <a:ext uri="{9D8B030D-6E8A-4147-A177-3AD203B41FA5}">
                      <a16:colId xmlns:a16="http://schemas.microsoft.com/office/drawing/2014/main" val="20002"/>
                    </a:ext>
                  </a:extLst>
                </a:gridCol>
                <a:gridCol w="1178203">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90,000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6" name="Left Arrow 5"/>
          <p:cNvSpPr/>
          <p:nvPr/>
        </p:nvSpPr>
        <p:spPr bwMode="auto">
          <a:xfrm>
            <a:off x="5364088" y="4135642"/>
            <a:ext cx="648072" cy="25202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Flowchart: Predefined Process 7"/>
          <p:cNvSpPr/>
          <p:nvPr/>
        </p:nvSpPr>
        <p:spPr bwMode="auto">
          <a:xfrm>
            <a:off x="6084168" y="3955332"/>
            <a:ext cx="1872208" cy="769812"/>
          </a:xfrm>
          <a:prstGeom prst="flowChartPredefined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rPr>
              <a:t>10,000@580.2</a:t>
            </a:r>
          </a:p>
          <a:p>
            <a:r>
              <a:rPr lang="en-US" sz="1400" dirty="0">
                <a:solidFill>
                  <a:srgbClr val="000000"/>
                </a:solidFill>
              </a:rPr>
              <a:t>20,000@580.2</a:t>
            </a:r>
          </a:p>
          <a:p>
            <a:r>
              <a:rPr lang="en-US" sz="1400" dirty="0">
                <a:solidFill>
                  <a:srgbClr val="000000"/>
                </a:solidFill>
              </a:rPr>
              <a:t>13,000@580.2</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TextBox 8"/>
          <p:cNvSpPr txBox="1"/>
          <p:nvPr/>
        </p:nvSpPr>
        <p:spPr>
          <a:xfrm>
            <a:off x="5436096" y="4797152"/>
            <a:ext cx="3640740" cy="338554"/>
          </a:xfrm>
          <a:prstGeom prst="rect">
            <a:avLst/>
          </a:prstGeom>
          <a:noFill/>
        </p:spPr>
        <p:txBody>
          <a:bodyPr wrap="none" rtlCol="0">
            <a:spAutoFit/>
          </a:bodyPr>
          <a:lstStyle/>
          <a:p>
            <a:r>
              <a:rPr lang="en-US" sz="1600" dirty="0">
                <a:solidFill>
                  <a:srgbClr val="00B050"/>
                </a:solidFill>
              </a:rPr>
              <a:t>Count the execution volume at 580.2?</a:t>
            </a:r>
          </a:p>
        </p:txBody>
      </p:sp>
      <p:sp>
        <p:nvSpPr>
          <p:cNvPr id="13" name="TextBox 12"/>
          <p:cNvSpPr txBox="1"/>
          <p:nvPr/>
        </p:nvSpPr>
        <p:spPr>
          <a:xfrm>
            <a:off x="539552" y="5445224"/>
            <a:ext cx="7920880" cy="584775"/>
          </a:xfrm>
          <a:prstGeom prst="rect">
            <a:avLst/>
          </a:prstGeom>
          <a:noFill/>
        </p:spPr>
        <p:txBody>
          <a:bodyPr wrap="square" rtlCol="0">
            <a:spAutoFit/>
          </a:bodyPr>
          <a:lstStyle/>
          <a:p>
            <a:r>
              <a:rPr lang="en-US" sz="1600" dirty="0"/>
              <a:t>If Algo has a limit price, </a:t>
            </a:r>
            <a:r>
              <a:rPr lang="en-US" sz="1600" b="1" dirty="0">
                <a:solidFill>
                  <a:srgbClr val="0070C0"/>
                </a:solidFill>
              </a:rPr>
              <a:t>only count the ITM (in-the-money) volume </a:t>
            </a:r>
            <a:r>
              <a:rPr lang="en-US" sz="1600" dirty="0"/>
              <a:t>to prevent excessive volume catch-up. Hence volume at 580.2 is </a:t>
            </a:r>
            <a:r>
              <a:rPr lang="en-US" sz="1600" b="1" dirty="0">
                <a:solidFill>
                  <a:srgbClr val="0070C0"/>
                </a:solidFill>
              </a:rPr>
              <a:t>NOT counted</a:t>
            </a:r>
          </a:p>
        </p:txBody>
      </p:sp>
    </p:spTree>
    <p:extLst>
      <p:ext uri="{BB962C8B-B14F-4D97-AF65-F5344CB8AC3E}">
        <p14:creationId xmlns:p14="http://schemas.microsoft.com/office/powerpoint/2010/main" val="20244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7" name="Content Placeholder 1"/>
          <p:cNvSpPr txBox="1">
            <a:spLocks/>
          </p:cNvSpPr>
          <p:nvPr/>
        </p:nvSpPr>
        <p:spPr>
          <a:xfrm>
            <a:off x="395536" y="1628800"/>
            <a:ext cx="446449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Off-Exchange Trade</a:t>
            </a:r>
          </a:p>
          <a:p>
            <a:pPr>
              <a:buFont typeface="Arial" panose="020B0604020202020204" pitchFamily="34" charset="0"/>
              <a:buChar char="•"/>
            </a:pPr>
            <a:r>
              <a:rPr lang="en-US" sz="1600" b="1" dirty="0">
                <a:solidFill>
                  <a:srgbClr val="0070C0"/>
                </a:solidFill>
              </a:rPr>
              <a:t>Exclude off-exchange trades </a:t>
            </a:r>
            <a:r>
              <a:rPr lang="en-US" sz="1600" dirty="0"/>
              <a:t>such as block crossing or private stock placement</a:t>
            </a:r>
          </a:p>
        </p:txBody>
      </p:sp>
      <p:graphicFrame>
        <p:nvGraphicFramePr>
          <p:cNvPr id="2" name="Table 1"/>
          <p:cNvGraphicFramePr>
            <a:graphicFrameLocks noGrp="1"/>
          </p:cNvGraphicFramePr>
          <p:nvPr>
            <p:extLst>
              <p:ext uri="{D42A27DB-BD31-4B8C-83A1-F6EECF244321}">
                <p14:modId xmlns:p14="http://schemas.microsoft.com/office/powerpoint/2010/main" val="1104126553"/>
              </p:ext>
            </p:extLst>
          </p:nvPr>
        </p:nvGraphicFramePr>
        <p:xfrm>
          <a:off x="899592" y="2852936"/>
          <a:ext cx="7632848" cy="3389183"/>
        </p:xfrm>
        <a:graphic>
          <a:graphicData uri="http://schemas.openxmlformats.org/drawingml/2006/table">
            <a:tbl>
              <a:tblPr>
                <a:tableStyleId>{5C22544A-7EE6-4342-B048-85BDC9FD1C3A}</a:tableStyleId>
              </a:tblPr>
              <a:tblGrid>
                <a:gridCol w="490183">
                  <a:extLst>
                    <a:ext uri="{9D8B030D-6E8A-4147-A177-3AD203B41FA5}">
                      <a16:colId xmlns:a16="http://schemas.microsoft.com/office/drawing/2014/main" val="20000"/>
                    </a:ext>
                  </a:extLst>
                </a:gridCol>
                <a:gridCol w="7142665">
                  <a:extLst>
                    <a:ext uri="{9D8B030D-6E8A-4147-A177-3AD203B41FA5}">
                      <a16:colId xmlns:a16="http://schemas.microsoft.com/office/drawing/2014/main" val="20001"/>
                    </a:ext>
                  </a:extLst>
                </a:gridCol>
              </a:tblGrid>
              <a:tr h="218437">
                <a:tc>
                  <a:txBody>
                    <a:bodyPr/>
                    <a:lstStyle/>
                    <a:p>
                      <a:pPr algn="l" fontAlgn="b"/>
                      <a:r>
                        <a:rPr lang="en-US" sz="1200" b="1" i="0" u="none" strike="noStrike" dirty="0">
                          <a:effectLst/>
                          <a:latin typeface="Arial"/>
                        </a:rPr>
                        <a:t>Type</a:t>
                      </a:r>
                    </a:p>
                  </a:txBody>
                  <a:tcPr marL="4981" marR="4981" marT="4981" marB="0" anchor="b"/>
                </a:tc>
                <a:tc>
                  <a:txBody>
                    <a:bodyPr/>
                    <a:lstStyle/>
                    <a:p>
                      <a:pPr algn="l" fontAlgn="b"/>
                      <a:r>
                        <a:rPr lang="en-US" sz="1200" b="1" i="0" u="none" strike="noStrike" dirty="0">
                          <a:effectLst/>
                          <a:latin typeface="Arial"/>
                        </a:rPr>
                        <a:t>Description</a:t>
                      </a:r>
                    </a:p>
                  </a:txBody>
                  <a:tcPr marL="4981" marR="4981" marT="4981" marB="0" anchor="b"/>
                </a:tc>
                <a:extLst>
                  <a:ext uri="{0D108BD9-81ED-4DB2-BD59-A6C34878D82A}">
                    <a16:rowId xmlns:a16="http://schemas.microsoft.com/office/drawing/2014/main" val="10000"/>
                  </a:ext>
                </a:extLst>
              </a:tr>
              <a:tr h="357627">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1"/>
                  </a:ext>
                </a:extLst>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2"/>
                  </a:ext>
                </a:extLst>
              </a:tr>
              <a:tr h="632125">
                <a:tc>
                  <a:txBody>
                    <a:bodyPr/>
                    <a:lstStyle/>
                    <a:p>
                      <a:pPr algn="l" fontAlgn="b"/>
                      <a:r>
                        <a:rPr lang="en-US" sz="1200" b="0" i="0" u="none" strike="noStrike" dirty="0">
                          <a:effectLst/>
                          <a:latin typeface="+mn-lt"/>
                        </a:rPr>
                        <a:t>P</a:t>
                      </a:r>
                    </a:p>
                    <a:p>
                      <a:pPr algn="l" fontAlgn="b"/>
                      <a:endParaRPr lang="en-US" sz="1200" b="0" i="0" u="none" strike="noStrike" dirty="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Pre-open 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3"/>
                  </a:ext>
                </a:extLst>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4"/>
                  </a:ext>
                </a:extLst>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5"/>
                  </a:ext>
                </a:extLst>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6"/>
                  </a:ext>
                </a:extLst>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7"/>
                  </a:ext>
                </a:extLst>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8"/>
                  </a:ext>
                </a:extLst>
              </a:tr>
            </a:tbl>
          </a:graphicData>
        </a:graphic>
      </p:graphicFrame>
      <p:sp>
        <p:nvSpPr>
          <p:cNvPr id="10" name="Oval 9"/>
          <p:cNvSpPr/>
          <p:nvPr/>
        </p:nvSpPr>
        <p:spPr bwMode="auto">
          <a:xfrm>
            <a:off x="751434" y="4293096"/>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5157192"/>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589240"/>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Algo – POV (%Volume Benchmark)</a:t>
            </a:r>
            <a:endParaRPr lang="en-US" kern="0" dirty="0"/>
          </a:p>
        </p:txBody>
      </p:sp>
      <p:sp>
        <p:nvSpPr>
          <p:cNvPr id="3" name="AutoShape 2" descr="Jack Ma retires from Alibab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5652120" y="1628800"/>
            <a:ext cx="3028950" cy="2215884"/>
            <a:chOff x="5652120" y="1628800"/>
            <a:chExt cx="3028950" cy="2215884"/>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890" r="14306"/>
            <a:stretch/>
          </p:blipFill>
          <p:spPr bwMode="auto">
            <a:xfrm>
              <a:off x="5652120" y="1628800"/>
              <a:ext cx="3028950" cy="221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40152" y="3080395"/>
              <a:ext cx="2569934" cy="646331"/>
            </a:xfrm>
            <a:prstGeom prst="rect">
              <a:avLst/>
            </a:prstGeom>
            <a:noFill/>
          </p:spPr>
          <p:txBody>
            <a:bodyPr wrap="none" rtlCol="0">
              <a:spAutoFit/>
            </a:bodyPr>
            <a:lstStyle/>
            <a:p>
              <a:r>
                <a:rPr lang="en-US" sz="1800" dirty="0">
                  <a:solidFill>
                    <a:schemeClr val="bg1"/>
                  </a:solidFill>
                </a:rPr>
                <a:t>Alibaba's Jack Ma </a:t>
              </a:r>
            </a:p>
            <a:p>
              <a:r>
                <a:rPr lang="en-US" sz="1800" dirty="0">
                  <a:solidFill>
                    <a:schemeClr val="bg1"/>
                  </a:solidFill>
                </a:rPr>
                <a:t>sells $9.6 billion shares</a:t>
              </a:r>
            </a:p>
          </p:txBody>
        </p:sp>
      </p:grpSp>
    </p:spTree>
    <p:extLst>
      <p:ext uri="{BB962C8B-B14F-4D97-AF65-F5344CB8AC3E}">
        <p14:creationId xmlns:p14="http://schemas.microsoft.com/office/powerpoint/2010/main" val="1351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An opportunistic fund believes the COVID-19 vaccine will trigger the buying of traditional stocks for the </a:t>
            </a:r>
            <a:r>
              <a:rPr lang="en-US" sz="1800" b="1" dirty="0">
                <a:solidFill>
                  <a:srgbClr val="0070C0"/>
                </a:solidFill>
              </a:rPr>
              <a:t>short to medium term </a:t>
            </a:r>
            <a:r>
              <a:rPr lang="en-US" sz="1800" dirty="0"/>
              <a:t>(few weeks to months).</a:t>
            </a:r>
          </a:p>
          <a:p>
            <a:pPr marL="0" indent="0"/>
            <a:endParaRPr lang="en-US" sz="1800" dirty="0"/>
          </a:p>
          <a:p>
            <a:pPr marL="0" indent="0"/>
            <a:r>
              <a:rPr lang="en-US" sz="1800" dirty="0"/>
              <a:t>The fund decides to buy 1M shares of SHK Property into the portfolio now. It expects this trend will last for a short period of time (e.g. 1 month) and will unwind the position when reaching a 20% return. </a:t>
            </a:r>
          </a:p>
          <a:p>
            <a:pPr marL="0" indent="0"/>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738392376"/>
              </p:ext>
            </p:extLst>
          </p:nvPr>
        </p:nvGraphicFramePr>
        <p:xfrm>
          <a:off x="1331640" y="4178776"/>
          <a:ext cx="6096000" cy="182880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Complete the order at or better than the </a:t>
                      </a:r>
                      <a:r>
                        <a:rPr lang="en-US" sz="1800" b="1" kern="1200" baseline="0" dirty="0">
                          <a:solidFill>
                            <a:srgbClr val="0070C0"/>
                          </a:solidFill>
                          <a:latin typeface="Arial"/>
                          <a:ea typeface="+mn-ea"/>
                          <a:cs typeface="Arial"/>
                        </a:rPr>
                        <a:t>decision price </a:t>
                      </a:r>
                      <a:r>
                        <a:rPr lang="en-US" sz="1800" b="0" kern="1200" baseline="0" dirty="0">
                          <a:solidFill>
                            <a:schemeClr val="tx1"/>
                          </a:solidFill>
                          <a:latin typeface="Arial"/>
                          <a:ea typeface="+mn-ea"/>
                          <a:cs typeface="Arial"/>
                        </a:rPr>
                        <a:t>which will help to </a:t>
                      </a:r>
                      <a:r>
                        <a:rPr lang="en-US" sz="1800" b="1" kern="1200" baseline="0" dirty="0">
                          <a:solidFill>
                            <a:srgbClr val="0070C0"/>
                          </a:solidFill>
                          <a:latin typeface="Arial"/>
                          <a:ea typeface="+mn-ea"/>
                          <a:cs typeface="Arial"/>
                        </a:rPr>
                        <a:t>preserve the Alpha </a:t>
                      </a:r>
                      <a:r>
                        <a:rPr lang="en-US" sz="1800" b="0" kern="1200" baseline="0" dirty="0">
                          <a:solidFill>
                            <a:schemeClr val="tx1"/>
                          </a:solidFill>
                          <a:latin typeface="Arial"/>
                          <a:ea typeface="+mn-ea"/>
                          <a:cs typeface="Arial"/>
                        </a:rPr>
                        <a:t>(the expected 20% profit)</a:t>
                      </a:r>
                      <a:endParaRPr lang="en-US" sz="1800" b="0" kern="1200" dirty="0">
                        <a:solidFill>
                          <a:schemeClr val="tx1"/>
                        </a:solidFill>
                        <a:latin typeface="Arial"/>
                        <a:ea typeface="+mn-ea"/>
                        <a:cs typeface="Arial"/>
                      </a:endParaRP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70C0"/>
                          </a:solidFill>
                          <a:latin typeface="Arial"/>
                          <a:ea typeface="+mn-ea"/>
                          <a:cs typeface="Arial"/>
                        </a:rPr>
                        <a:t>Medium</a:t>
                      </a:r>
                      <a:r>
                        <a:rPr lang="en-US" sz="1800" kern="1200" baseline="0" dirty="0">
                          <a:solidFill>
                            <a:srgbClr val="0070C0"/>
                          </a:solidFill>
                          <a:latin typeface="Arial"/>
                          <a:ea typeface="+mn-ea"/>
                          <a:cs typeface="Arial"/>
                        </a:rPr>
                        <a:t> </a:t>
                      </a:r>
                      <a:r>
                        <a:rPr lang="en-US" sz="1800" kern="1200" baseline="0" dirty="0">
                          <a:solidFill>
                            <a:schemeClr val="tx1"/>
                          </a:solidFill>
                          <a:latin typeface="Arial"/>
                          <a:ea typeface="+mn-ea"/>
                          <a:cs typeface="Arial"/>
                        </a:rPr>
                        <a:t>- </a:t>
                      </a:r>
                      <a:r>
                        <a:rPr lang="en-US" sz="1800" b="0" kern="1200" baseline="0" dirty="0">
                          <a:solidFill>
                            <a:schemeClr val="tx1"/>
                          </a:solidFill>
                          <a:latin typeface="Arial"/>
                          <a:ea typeface="+mn-ea"/>
                          <a:cs typeface="Arial"/>
                        </a:rPr>
                        <a:t>as the price view is for weeks to months. </a:t>
                      </a:r>
                      <a:endParaRPr lang="en-US" sz="1800" kern="1200" dirty="0">
                        <a:solidFill>
                          <a:schemeClr val="tx1"/>
                        </a:solidFill>
                        <a:latin typeface="Arial"/>
                        <a:ea typeface="+mn-ea"/>
                        <a:cs typeface="Arial"/>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86266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Implementation Shortfall (IS)</a:t>
            </a:r>
            <a:r>
              <a:rPr lang="en-US" sz="1600" dirty="0"/>
              <a:t>: the difference between the </a:t>
            </a:r>
            <a:r>
              <a:rPr lang="en-US" sz="1600" b="1" dirty="0">
                <a:solidFill>
                  <a:srgbClr val="0070C0"/>
                </a:solidFill>
              </a:rPr>
              <a:t>decision price </a:t>
            </a:r>
            <a:r>
              <a:rPr lang="en-US" sz="1600" dirty="0"/>
              <a:t>(usually </a:t>
            </a:r>
            <a:r>
              <a:rPr lang="en-US" sz="1600" b="1" dirty="0">
                <a:solidFill>
                  <a:srgbClr val="0070C0"/>
                </a:solidFill>
              </a:rPr>
              <a:t>arrival mid-price </a:t>
            </a:r>
            <a:r>
              <a:rPr lang="en-US" sz="1600" dirty="0"/>
              <a:t>and the </a:t>
            </a:r>
            <a:r>
              <a:rPr lang="en-US" sz="1600" b="1" dirty="0">
                <a:solidFill>
                  <a:srgbClr val="0070C0"/>
                </a:solidFill>
              </a:rPr>
              <a:t>final execution price </a:t>
            </a:r>
            <a:r>
              <a:rPr lang="en-US" sz="1600" dirty="0"/>
              <a:t>for a trade (aka the </a:t>
            </a:r>
            <a:r>
              <a:rPr lang="en-US" sz="1600" b="1" dirty="0">
                <a:solidFill>
                  <a:srgbClr val="0070C0"/>
                </a:solidFill>
              </a:rPr>
              <a:t>slippage</a:t>
            </a:r>
            <a:r>
              <a:rPr lang="en-US" sz="1600" dirty="0"/>
              <a:t>).</a:t>
            </a:r>
          </a:p>
          <a:p>
            <a:endParaRPr lang="en-US" sz="1600" dirty="0"/>
          </a:p>
          <a:p>
            <a:r>
              <a:rPr lang="en-US" sz="1600" b="1" u="sng" dirty="0"/>
              <a:t>Scheduling</a:t>
            </a:r>
          </a:p>
          <a:p>
            <a:r>
              <a:rPr lang="en-US" sz="1600" dirty="0"/>
              <a:t>	The Algo generally balance the pace of executing too fast (</a:t>
            </a:r>
            <a:r>
              <a:rPr lang="en-US" sz="1600" b="1" dirty="0">
                <a:solidFill>
                  <a:srgbClr val="0070C0"/>
                </a:solidFill>
              </a:rPr>
              <a:t>market impact cost</a:t>
            </a:r>
            <a:r>
              <a:rPr lang="en-US" sz="1600" dirty="0"/>
              <a:t>) vs too slow (</a:t>
            </a:r>
            <a:r>
              <a:rPr lang="en-US" sz="1600" b="1" dirty="0">
                <a:solidFill>
                  <a:srgbClr val="0070C0"/>
                </a:solidFill>
              </a:rPr>
              <a:t>opportunity cost </a:t>
            </a:r>
            <a:r>
              <a:rPr lang="en-US" sz="1600" dirty="0"/>
              <a:t>of the price move away). The POV% increases when price is more favorable and vice versa.</a:t>
            </a:r>
          </a:p>
          <a:p>
            <a:r>
              <a:rPr lang="en-US" sz="1600"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17032"/>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913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POV% increase when price is more favorable. </a:t>
            </a:r>
          </a:p>
          <a:p>
            <a:pPr>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7619425"/>
              </p:ext>
            </p:extLst>
          </p:nvPr>
        </p:nvGraphicFramePr>
        <p:xfrm>
          <a:off x="2339752" y="2564904"/>
          <a:ext cx="4032448" cy="182880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tblGrid>
              <a:tr h="288032">
                <a:tc>
                  <a:txBody>
                    <a:bodyPr/>
                    <a:lstStyle/>
                    <a:p>
                      <a:pPr algn="r"/>
                      <a:r>
                        <a:rPr lang="en-US" sz="1400" dirty="0"/>
                        <a:t>Buy Price</a:t>
                      </a:r>
                    </a:p>
                  </a:txBody>
                  <a:tcPr/>
                </a:tc>
                <a:tc>
                  <a:txBody>
                    <a:bodyPr/>
                    <a:lstStyle/>
                    <a:p>
                      <a:r>
                        <a:rPr lang="en-US" sz="1400" dirty="0"/>
                        <a:t>POV%</a:t>
                      </a:r>
                    </a:p>
                  </a:txBody>
                  <a:tcPr/>
                </a:tc>
                <a:extLst>
                  <a:ext uri="{0D108BD9-81ED-4DB2-BD59-A6C34878D82A}">
                    <a16:rowId xmlns:a16="http://schemas.microsoft.com/office/drawing/2014/main" val="10000"/>
                  </a:ext>
                </a:extLst>
              </a:tr>
              <a:tr h="240784">
                <a:tc>
                  <a:txBody>
                    <a:bodyPr/>
                    <a:lstStyle/>
                    <a:p>
                      <a:pPr algn="r"/>
                      <a:r>
                        <a:rPr lang="en-US" sz="1400" dirty="0"/>
                        <a:t>5.6</a:t>
                      </a:r>
                    </a:p>
                  </a:txBody>
                  <a:tcPr/>
                </a:tc>
                <a:tc>
                  <a:txBody>
                    <a:bodyPr/>
                    <a:lstStyle/>
                    <a:p>
                      <a:r>
                        <a:rPr lang="en-US" sz="1400" dirty="0"/>
                        <a:t>10</a:t>
                      </a:r>
                    </a:p>
                  </a:txBody>
                  <a:tcPr/>
                </a:tc>
                <a:extLst>
                  <a:ext uri="{0D108BD9-81ED-4DB2-BD59-A6C34878D82A}">
                    <a16:rowId xmlns:a16="http://schemas.microsoft.com/office/drawing/2014/main" val="10001"/>
                  </a:ext>
                </a:extLst>
              </a:tr>
              <a:tr h="265544">
                <a:tc>
                  <a:txBody>
                    <a:bodyPr/>
                    <a:lstStyle/>
                    <a:p>
                      <a:pPr algn="r"/>
                      <a:r>
                        <a:rPr lang="en-US" sz="1400" dirty="0"/>
                        <a:t>5.5</a:t>
                      </a:r>
                    </a:p>
                  </a:txBody>
                  <a:tcPr/>
                </a:tc>
                <a:tc>
                  <a:txBody>
                    <a:bodyPr/>
                    <a:lstStyle/>
                    <a:p>
                      <a:r>
                        <a:rPr lang="en-US" sz="1400" dirty="0"/>
                        <a:t>15</a:t>
                      </a:r>
                    </a:p>
                  </a:txBody>
                  <a:tcPr/>
                </a:tc>
                <a:extLst>
                  <a:ext uri="{0D108BD9-81ED-4DB2-BD59-A6C34878D82A}">
                    <a16:rowId xmlns:a16="http://schemas.microsoft.com/office/drawing/2014/main" val="10002"/>
                  </a:ext>
                </a:extLst>
              </a:tr>
              <a:tr h="290304">
                <a:tc>
                  <a:txBody>
                    <a:bodyPr/>
                    <a:lstStyle/>
                    <a:p>
                      <a:pPr algn="r"/>
                      <a:r>
                        <a:rPr lang="en-US" sz="1400" dirty="0"/>
                        <a:t>Arrival </a:t>
                      </a:r>
                      <a:r>
                        <a:rPr lang="en-US" sz="1400" dirty="0" err="1"/>
                        <a:t>Px</a:t>
                      </a:r>
                      <a:r>
                        <a:rPr lang="en-US" sz="1400" dirty="0"/>
                        <a:t> </a:t>
                      </a:r>
                      <a:r>
                        <a:rPr lang="en-US" sz="1400" dirty="0">
                          <a:sym typeface="Wingdings" panose="05000000000000000000" pitchFamily="2" charset="2"/>
                        </a:rPr>
                        <a:t> </a:t>
                      </a:r>
                      <a:r>
                        <a:rPr lang="en-US" sz="1400" dirty="0"/>
                        <a:t>5.4</a:t>
                      </a:r>
                    </a:p>
                  </a:txBody>
                  <a:tcPr/>
                </a:tc>
                <a:tc>
                  <a:txBody>
                    <a:bodyPr/>
                    <a:lstStyle/>
                    <a:p>
                      <a:r>
                        <a:rPr lang="en-US" sz="1400" dirty="0"/>
                        <a:t>20</a:t>
                      </a:r>
                    </a:p>
                  </a:txBody>
                  <a:tcPr/>
                </a:tc>
                <a:extLst>
                  <a:ext uri="{0D108BD9-81ED-4DB2-BD59-A6C34878D82A}">
                    <a16:rowId xmlns:a16="http://schemas.microsoft.com/office/drawing/2014/main" val="10003"/>
                  </a:ext>
                </a:extLst>
              </a:tr>
              <a:tr h="243056">
                <a:tc>
                  <a:txBody>
                    <a:bodyPr/>
                    <a:lstStyle/>
                    <a:p>
                      <a:pPr algn="r"/>
                      <a:r>
                        <a:rPr lang="en-US" sz="1400" dirty="0"/>
                        <a:t>5.3</a:t>
                      </a:r>
                    </a:p>
                  </a:txBody>
                  <a:tcPr/>
                </a:tc>
                <a:tc>
                  <a:txBody>
                    <a:bodyPr/>
                    <a:lstStyle/>
                    <a:p>
                      <a:r>
                        <a:rPr lang="en-US" sz="1400" dirty="0"/>
                        <a:t>25</a:t>
                      </a:r>
                    </a:p>
                  </a:txBody>
                  <a:tcPr/>
                </a:tc>
                <a:extLst>
                  <a:ext uri="{0D108BD9-81ED-4DB2-BD59-A6C34878D82A}">
                    <a16:rowId xmlns:a16="http://schemas.microsoft.com/office/drawing/2014/main" val="10004"/>
                  </a:ext>
                </a:extLst>
              </a:tr>
              <a:tr h="267816">
                <a:tc>
                  <a:txBody>
                    <a:bodyPr/>
                    <a:lstStyle/>
                    <a:p>
                      <a:pPr algn="r"/>
                      <a:r>
                        <a:rPr lang="en-US" sz="1400" dirty="0"/>
                        <a:t>5.2</a:t>
                      </a:r>
                    </a:p>
                  </a:txBody>
                  <a:tcPr/>
                </a:tc>
                <a:tc>
                  <a:txBody>
                    <a:bodyPr/>
                    <a:lstStyle/>
                    <a:p>
                      <a:r>
                        <a:rPr lang="en-US" sz="1400" dirty="0"/>
                        <a:t>30</a:t>
                      </a:r>
                    </a:p>
                  </a:txBody>
                  <a:tcPr/>
                </a:tc>
                <a:extLst>
                  <a:ext uri="{0D108BD9-81ED-4DB2-BD59-A6C34878D82A}">
                    <a16:rowId xmlns:a16="http://schemas.microsoft.com/office/drawing/2014/main" val="10005"/>
                  </a:ext>
                </a:extLst>
              </a:tr>
            </a:tbl>
          </a:graphicData>
        </a:graphic>
      </p:graphicFrame>
      <p:sp>
        <p:nvSpPr>
          <p:cNvPr id="2" name="TextBox 1"/>
          <p:cNvSpPr txBox="1"/>
          <p:nvPr/>
        </p:nvSpPr>
        <p:spPr>
          <a:xfrm>
            <a:off x="611560" y="5160094"/>
            <a:ext cx="7632848" cy="1077218"/>
          </a:xfrm>
          <a:prstGeom prst="rect">
            <a:avLst/>
          </a:prstGeom>
          <a:noFill/>
        </p:spPr>
        <p:txBody>
          <a:bodyPr wrap="square" rtlCol="0">
            <a:spAutoFit/>
          </a:bodyPr>
          <a:lstStyle/>
          <a:p>
            <a:r>
              <a:rPr lang="en-US" sz="1600" dirty="0"/>
              <a:t>This model implicitly assumes “</a:t>
            </a:r>
            <a:r>
              <a:rPr lang="en-US" sz="1600" b="1" dirty="0">
                <a:solidFill>
                  <a:srgbClr val="0070C0"/>
                </a:solidFill>
              </a:rPr>
              <a:t>mean reversion</a:t>
            </a:r>
            <a:r>
              <a:rPr lang="en-US" sz="1600" dirty="0"/>
              <a:t>” (i.e. prices and returns eventually move back towards the mean or average). If stock is trending, may use other </a:t>
            </a:r>
            <a:r>
              <a:rPr lang="en-US" sz="1600" dirty="0" err="1"/>
              <a:t>Algos</a:t>
            </a:r>
            <a:r>
              <a:rPr lang="en-US" sz="1600" dirty="0"/>
              <a:t> (</a:t>
            </a:r>
            <a:r>
              <a:rPr lang="en-US" sz="1600" i="1" dirty="0">
                <a:solidFill>
                  <a:srgbClr val="00B050"/>
                </a:solidFill>
              </a:rPr>
              <a:t>which one?</a:t>
            </a:r>
            <a:r>
              <a:rPr lang="en-US" sz="1600" dirty="0"/>
              <a:t>). </a:t>
            </a:r>
          </a:p>
          <a:p>
            <a:endParaRPr lang="en-US" sz="1600" dirty="0"/>
          </a:p>
        </p:txBody>
      </p:sp>
      <p:sp>
        <p:nvSpPr>
          <p:cNvPr id="4" name="Down Arrow 3"/>
          <p:cNvSpPr/>
          <p:nvPr/>
        </p:nvSpPr>
        <p:spPr bwMode="auto">
          <a:xfrm>
            <a:off x="1475656" y="2924944"/>
            <a:ext cx="360040" cy="855385"/>
          </a:xfrm>
          <a:prstGeom prst="downArrow">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755576" y="3861048"/>
            <a:ext cx="1656185" cy="584775"/>
          </a:xfrm>
          <a:prstGeom prst="rect">
            <a:avLst/>
          </a:prstGeom>
          <a:noFill/>
        </p:spPr>
        <p:txBody>
          <a:bodyPr wrap="square" rtlCol="0">
            <a:spAutoFit/>
          </a:bodyPr>
          <a:lstStyle/>
          <a:p>
            <a:r>
              <a:rPr lang="en-US" sz="1600" dirty="0"/>
              <a:t>Price becomes more </a:t>
            </a:r>
            <a:r>
              <a:rPr lang="en-US" sz="1600" b="1" dirty="0">
                <a:solidFill>
                  <a:srgbClr val="0070C0"/>
                </a:solidFill>
              </a:rPr>
              <a:t>favorable</a:t>
            </a:r>
          </a:p>
        </p:txBody>
      </p:sp>
      <p:sp>
        <p:nvSpPr>
          <p:cNvPr id="9" name="Down Arrow 8"/>
          <p:cNvSpPr/>
          <p:nvPr/>
        </p:nvSpPr>
        <p:spPr bwMode="auto">
          <a:xfrm>
            <a:off x="6948264" y="2852936"/>
            <a:ext cx="360040" cy="855385"/>
          </a:xfrm>
          <a:prstGeom prst="down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6732240" y="3861048"/>
            <a:ext cx="1152129" cy="584775"/>
          </a:xfrm>
          <a:prstGeom prst="rect">
            <a:avLst/>
          </a:prstGeom>
          <a:noFill/>
        </p:spPr>
        <p:txBody>
          <a:bodyPr wrap="square" rtlCol="0">
            <a:spAutoFit/>
          </a:bodyPr>
          <a:lstStyle/>
          <a:p>
            <a:r>
              <a:rPr lang="en-US" sz="1600" b="1" dirty="0">
                <a:solidFill>
                  <a:srgbClr val="0070C0"/>
                </a:solidFill>
              </a:rPr>
              <a:t>Faster</a:t>
            </a:r>
            <a:r>
              <a:rPr lang="en-US" sz="1600" dirty="0">
                <a:solidFill>
                  <a:srgbClr val="0070C0"/>
                </a:solidFill>
              </a:rPr>
              <a:t> </a:t>
            </a:r>
            <a:r>
              <a:rPr lang="en-US" sz="1600" dirty="0"/>
              <a:t>execution</a:t>
            </a:r>
            <a:endParaRPr lang="en-US" sz="1600" b="1" dirty="0">
              <a:solidFill>
                <a:srgbClr val="0070C0"/>
              </a:solidFill>
            </a:endParaRPr>
          </a:p>
        </p:txBody>
      </p:sp>
    </p:spTree>
    <p:extLst>
      <p:ext uri="{BB962C8B-B14F-4D97-AF65-F5344CB8AC3E}">
        <p14:creationId xmlns:p14="http://schemas.microsoft.com/office/powerpoint/2010/main" val="174418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7" name="Content Placeholder 1"/>
          <p:cNvSpPr txBox="1">
            <a:spLocks/>
          </p:cNvSpPr>
          <p:nvPr/>
        </p:nvSpPr>
        <p:spPr>
          <a:xfrm>
            <a:off x="395535" y="2756866"/>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Volatility (Price): </a:t>
            </a:r>
            <a:r>
              <a:rPr lang="en-US" sz="1600" dirty="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can be quickly bought or sold in the market. Stocks have </a:t>
            </a:r>
            <a:r>
              <a:rPr lang="en-US" sz="1600" b="1" dirty="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2612850"/>
            <a:ext cx="5263906" cy="36964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Implementation Shortfall</a:t>
            </a:r>
            <a:endParaRPr lang="en-US" kern="0" dirty="0"/>
          </a:p>
        </p:txBody>
      </p:sp>
      <p:sp>
        <p:nvSpPr>
          <p:cNvPr id="2" name="Rectangle 1"/>
          <p:cNvSpPr/>
          <p:nvPr/>
        </p:nvSpPr>
        <p:spPr>
          <a:xfrm>
            <a:off x="467544" y="1736229"/>
            <a:ext cx="7200800" cy="830997"/>
          </a:xfrm>
          <a:prstGeom prst="rect">
            <a:avLst/>
          </a:prstGeom>
        </p:spPr>
        <p:txBody>
          <a:bodyPr wrap="square">
            <a:spAutoFit/>
          </a:bodyPr>
          <a:lstStyle/>
          <a:p>
            <a:pPr marL="285750" indent="-285750">
              <a:buFont typeface="Arial" panose="020B0604020202020204" pitchFamily="34" charset="0"/>
              <a:buChar char="•"/>
            </a:pPr>
            <a:r>
              <a:rPr lang="en-US" sz="1600" dirty="0"/>
              <a:t>The POV% increase when price is more favorable. The numbers varies from different stocks and generally based on the </a:t>
            </a:r>
            <a:r>
              <a:rPr lang="en-US" sz="1600" b="1" dirty="0">
                <a:solidFill>
                  <a:srgbClr val="0070C0"/>
                </a:solidFill>
              </a:rPr>
              <a:t>stock cost model </a:t>
            </a:r>
            <a:r>
              <a:rPr lang="en-US" sz="1600" dirty="0"/>
              <a:t>where mainly taking into account:</a:t>
            </a:r>
          </a:p>
        </p:txBody>
      </p:sp>
    </p:spTree>
    <p:extLst>
      <p:ext uri="{BB962C8B-B14F-4D97-AF65-F5344CB8AC3E}">
        <p14:creationId xmlns:p14="http://schemas.microsoft.com/office/powerpoint/2010/main" val="2558709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dirty="0"/>
          </a:p>
          <a:p>
            <a:pPr lvl="1">
              <a:buFont typeface="Arial" panose="020B0604020202020204" pitchFamily="34" charset="0"/>
              <a:buChar char="•"/>
            </a:pPr>
            <a:r>
              <a:rPr lang="en-US" sz="1800" b="1" dirty="0">
                <a:solidFill>
                  <a:srgbClr val="0070C0"/>
                </a:solidFill>
              </a:rPr>
              <a:t>Historical Volume : </a:t>
            </a:r>
            <a:r>
              <a:rPr lang="en-US" sz="1800" dirty="0">
                <a:solidFill>
                  <a:srgbClr val="00072E"/>
                </a:solidFill>
              </a:rPr>
              <a:t>More Volume -&gt;</a:t>
            </a:r>
          </a:p>
          <a:p>
            <a:pPr marL="457200" lvl="1" indent="0">
              <a:buNone/>
            </a:pPr>
            <a:r>
              <a:rPr lang="en-US" sz="1800" dirty="0">
                <a:solidFill>
                  <a:srgbClr val="00072E"/>
                </a:solidFill>
              </a:rPr>
              <a:t/>
            </a:r>
            <a:br>
              <a:rPr lang="en-US" sz="1800" dirty="0">
                <a:solidFill>
                  <a:srgbClr val="00072E"/>
                </a:solidFill>
              </a:rPr>
            </a:br>
            <a:endParaRPr lang="en-US" sz="1800" dirty="0">
              <a:solidFill>
                <a:srgbClr val="00072E"/>
              </a:solidFill>
            </a:endParaRPr>
          </a:p>
          <a:p>
            <a:pPr lvl="1">
              <a:buFont typeface="Arial" panose="020B0604020202020204" pitchFamily="34" charset="0"/>
              <a:buChar char="•"/>
            </a:pPr>
            <a:r>
              <a:rPr lang="en-US" sz="1800" b="1" dirty="0">
                <a:solidFill>
                  <a:srgbClr val="0070C0"/>
                </a:solidFill>
              </a:rPr>
              <a:t>Liquidity :</a:t>
            </a:r>
            <a:r>
              <a:rPr lang="en-US" sz="1800" b="1" dirty="0"/>
              <a:t> </a:t>
            </a:r>
            <a:r>
              <a:rPr lang="en-US" sz="1800" dirty="0"/>
              <a:t>High Liquidity -&gt;</a:t>
            </a:r>
          </a:p>
          <a:p>
            <a:pPr marL="457200" lvl="1" indent="0">
              <a:buNone/>
            </a:pPr>
            <a:r>
              <a:rPr lang="en-US" sz="1800" dirty="0"/>
              <a:t/>
            </a:r>
            <a:br>
              <a:rPr lang="en-US" sz="1800" dirty="0"/>
            </a:br>
            <a:endParaRPr lang="en-US" sz="1800" dirty="0"/>
          </a:p>
          <a:p>
            <a:pPr lvl="1">
              <a:buFont typeface="Arial" panose="020B0604020202020204" pitchFamily="34" charset="0"/>
              <a:buChar char="•"/>
            </a:pPr>
            <a:r>
              <a:rPr lang="en-US" sz="1800" b="1" dirty="0">
                <a:solidFill>
                  <a:srgbClr val="0070C0"/>
                </a:solidFill>
              </a:rPr>
              <a:t>Volatility : </a:t>
            </a:r>
            <a:r>
              <a:rPr lang="en-US" sz="1800" dirty="0"/>
              <a:t>High Volatility -&gt;</a:t>
            </a:r>
          </a:p>
          <a:p>
            <a:pPr marL="457200" lvl="1" indent="0">
              <a:buNone/>
            </a:pPr>
            <a:r>
              <a:rPr lang="en-US" sz="1800" dirty="0"/>
              <a:t/>
            </a:r>
            <a:br>
              <a:rPr lang="en-US" sz="1800" dirty="0"/>
            </a:br>
            <a:endParaRPr lang="en-US" sz="1800" dirty="0"/>
          </a:p>
          <a:p>
            <a:pPr lvl="1">
              <a:buFont typeface="Arial" panose="020B0604020202020204" pitchFamily="34" charset="0"/>
              <a:buChar char="•"/>
            </a:pPr>
            <a:r>
              <a:rPr lang="en-US" sz="1800" b="1" dirty="0">
                <a:solidFill>
                  <a:srgbClr val="0070C0"/>
                </a:solidFill>
              </a:rPr>
              <a:t>Spread</a:t>
            </a:r>
            <a:r>
              <a:rPr lang="en-US" sz="1800" dirty="0"/>
              <a:t>: Wide Spread -&gt; </a:t>
            </a:r>
          </a:p>
          <a:p>
            <a:endParaRPr lang="en-US" sz="1600" dirty="0"/>
          </a:p>
          <a:p>
            <a:pPr>
              <a:buFont typeface="Arial" panose="020B0604020202020204" pitchFamily="34" charset="0"/>
              <a:buChar char="•"/>
            </a:pPr>
            <a:endParaRPr lang="en-US" sz="1800" dirty="0"/>
          </a:p>
        </p:txBody>
      </p:sp>
      <p:sp>
        <p:nvSpPr>
          <p:cNvPr id="13" name="Up Arrow 12"/>
          <p:cNvSpPr/>
          <p:nvPr/>
        </p:nvSpPr>
        <p:spPr bwMode="auto">
          <a:xfrm>
            <a:off x="5076056" y="1916832"/>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Up Arrow 13"/>
          <p:cNvSpPr/>
          <p:nvPr/>
        </p:nvSpPr>
        <p:spPr bwMode="auto">
          <a:xfrm>
            <a:off x="4139952" y="2852936"/>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5" name="Up Arrow 14"/>
          <p:cNvSpPr/>
          <p:nvPr/>
        </p:nvSpPr>
        <p:spPr bwMode="auto">
          <a:xfrm>
            <a:off x="4135224" y="378904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Up Arrow 15"/>
          <p:cNvSpPr/>
          <p:nvPr/>
        </p:nvSpPr>
        <p:spPr bwMode="auto">
          <a:xfrm rot="10800000">
            <a:off x="4135224" y="4745711"/>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9760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As more companies adopt WFH (Work-From-Home) and cloud computing, an </a:t>
            </a:r>
            <a:r>
              <a:rPr lang="en-US" sz="1800" b="1" dirty="0">
                <a:solidFill>
                  <a:srgbClr val="0070C0"/>
                </a:solidFill>
              </a:rPr>
              <a:t>long-term fund </a:t>
            </a:r>
            <a:r>
              <a:rPr lang="en-US" sz="1800" dirty="0"/>
              <a:t>believes the technology stocks will have better return in the next 5 to 10 years</a:t>
            </a:r>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33784424"/>
              </p:ext>
            </p:extLst>
          </p:nvPr>
        </p:nvGraphicFramePr>
        <p:xfrm>
          <a:off x="1331640" y="3655928"/>
          <a:ext cx="6096000" cy="128016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tc>
                <a:tc>
                  <a:txBody>
                    <a:bodyPr/>
                    <a:lstStyle/>
                    <a:p>
                      <a:r>
                        <a:rPr lang="en-US" sz="1800" b="0" kern="1200" baseline="0" dirty="0">
                          <a:solidFill>
                            <a:schemeClr val="tx1"/>
                          </a:solidFill>
                          <a:latin typeface="Arial"/>
                          <a:ea typeface="+mn-ea"/>
                          <a:cs typeface="Arial"/>
                        </a:rPr>
                        <a:t>Complete the (large) order gradually with </a:t>
                      </a:r>
                      <a:r>
                        <a:rPr lang="en-US" sz="1800" b="1" kern="1200" baseline="0" dirty="0">
                          <a:solidFill>
                            <a:srgbClr val="0070C0"/>
                          </a:solidFill>
                          <a:latin typeface="Arial"/>
                          <a:ea typeface="+mn-ea"/>
                          <a:cs typeface="Arial"/>
                        </a:rPr>
                        <a:t>minimal market impact</a:t>
                      </a:r>
                      <a:endParaRPr lang="en-US" sz="1800" b="1" kern="1200" dirty="0">
                        <a:solidFill>
                          <a:srgbClr val="0070C0"/>
                        </a:solidFill>
                        <a:latin typeface="Arial"/>
                        <a:ea typeface="+mn-ea"/>
                        <a:cs typeface="Arial"/>
                      </a:endParaRPr>
                    </a:p>
                  </a:txBody>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70C0"/>
                          </a:solidFill>
                          <a:latin typeface="Arial"/>
                          <a:ea typeface="+mn-ea"/>
                          <a:cs typeface="Arial"/>
                        </a:rPr>
                        <a:t>Low</a:t>
                      </a:r>
                      <a:r>
                        <a:rPr lang="en-US" sz="1800" kern="1200" baseline="0" dirty="0">
                          <a:solidFill>
                            <a:srgbClr val="0070C0"/>
                          </a:solidFill>
                          <a:latin typeface="Arial"/>
                          <a:ea typeface="+mn-ea"/>
                          <a:cs typeface="Arial"/>
                        </a:rPr>
                        <a:t> </a:t>
                      </a:r>
                      <a:r>
                        <a:rPr lang="en-US" sz="1800" kern="1200" baseline="0" dirty="0">
                          <a:solidFill>
                            <a:schemeClr val="tx1"/>
                          </a:solidFill>
                          <a:latin typeface="Arial"/>
                          <a:ea typeface="+mn-ea"/>
                          <a:cs typeface="Arial"/>
                        </a:rPr>
                        <a:t>- </a:t>
                      </a:r>
                      <a:r>
                        <a:rPr lang="en-US" sz="1800" b="0" kern="1200" baseline="0" dirty="0">
                          <a:solidFill>
                            <a:schemeClr val="tx1"/>
                          </a:solidFill>
                          <a:latin typeface="Arial"/>
                          <a:ea typeface="+mn-ea"/>
                          <a:cs typeface="Arial"/>
                        </a:rPr>
                        <a:t>as the price view is for long-term growth</a:t>
                      </a:r>
                      <a:endParaRPr lang="en-US" sz="1800" kern="1200" dirty="0">
                        <a:solidFill>
                          <a:schemeClr val="tx1"/>
                        </a:solidFill>
                        <a:latin typeface="Arial"/>
                        <a:ea typeface="+mn-ea"/>
                        <a:cs typeface="Arial"/>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9940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Practice – Biz	</a:t>
            </a:r>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Main Drivers</a:t>
            </a:r>
            <a:r>
              <a:rPr lang="en-US" sz="1800" dirty="0"/>
              <a:t> </a:t>
            </a:r>
          </a:p>
          <a:p>
            <a:pPr marL="857250" lvl="1" indent="-457200">
              <a:buFont typeface="Arial" panose="020B0604020202020204" pitchFamily="34" charset="0"/>
              <a:buChar char="•"/>
            </a:pPr>
            <a:r>
              <a:rPr lang="en-US" sz="1600" dirty="0"/>
              <a:t>Lower cost, less man power, speed and reduce error (in most circumstances)</a:t>
            </a:r>
          </a:p>
          <a:p>
            <a:pPr marL="857250" lvl="1" indent="-457200">
              <a:buFont typeface="Arial" panose="020B0604020202020204" pitchFamily="34" charset="0"/>
              <a:buChar char="•"/>
            </a:pPr>
            <a:r>
              <a:rPr lang="en-US" sz="1600" dirty="0"/>
              <a:t>8 Dealers for HK market -&gt; 2 Dealer for APAC market</a:t>
            </a:r>
          </a:p>
          <a:p>
            <a:pPr marL="857250" lvl="1" indent="-457200">
              <a:buFont typeface="Arial" panose="020B0604020202020204" pitchFamily="34" charset="0"/>
              <a:buChar char="•"/>
            </a:pPr>
            <a:r>
              <a:rPr lang="en-US" sz="1600" dirty="0"/>
              <a:t>Traders becomes </a:t>
            </a:r>
            <a:r>
              <a:rPr lang="en-US" sz="1600" dirty="0">
                <a:solidFill>
                  <a:srgbClr val="0070C0"/>
                </a:solidFill>
              </a:rPr>
              <a:t>Sales Trading </a:t>
            </a:r>
            <a:r>
              <a:rPr lang="en-US" sz="1600" dirty="0"/>
              <a:t>and Execution </a:t>
            </a:r>
            <a:r>
              <a:rPr lang="en-US" sz="1600" dirty="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4194728" y="4578076"/>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22125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VWAP (Volume Weighted Average Price) is a </a:t>
            </a:r>
            <a:r>
              <a:rPr lang="en-US" sz="1600" b="1" dirty="0">
                <a:solidFill>
                  <a:srgbClr val="0070C0"/>
                </a:solidFill>
              </a:rPr>
              <a:t>benchmark Algo</a:t>
            </a:r>
            <a:r>
              <a:rPr lang="en-US" sz="1600" dirty="0"/>
              <a:t> which try to </a:t>
            </a:r>
            <a:r>
              <a:rPr lang="en-US" sz="1600" b="1" dirty="0">
                <a:solidFill>
                  <a:srgbClr val="0070C0"/>
                </a:solidFill>
              </a:rPr>
              <a:t>track or beat </a:t>
            </a:r>
            <a:r>
              <a:rPr lang="en-US" sz="1600" dirty="0"/>
              <a:t>the </a:t>
            </a:r>
            <a:r>
              <a:rPr lang="en-US" sz="1600" b="1" dirty="0">
                <a:solidFill>
                  <a:srgbClr val="0070C0"/>
                </a:solidFill>
              </a:rPr>
              <a:t>volume adjusted average market price </a:t>
            </a:r>
            <a:r>
              <a:rPr lang="en-US" sz="1600" dirty="0"/>
              <a:t>over the order </a:t>
            </a:r>
            <a:r>
              <a:rPr lang="en-US" sz="1600" b="1" dirty="0">
                <a:solidFill>
                  <a:srgbClr val="0070C0"/>
                </a:solidFill>
              </a:rPr>
              <a:t>trading duration</a:t>
            </a:r>
            <a:r>
              <a:rPr lang="en-US" sz="1600" dirty="0"/>
              <a:t>. </a:t>
            </a:r>
            <a:br>
              <a:rPr lang="en-US" sz="1600" dirty="0"/>
            </a:br>
            <a:endParaRPr lang="en-US" sz="1600" dirty="0"/>
          </a:p>
          <a:p>
            <a:r>
              <a:rPr lang="en-US" sz="1600" dirty="0"/>
              <a:t>	Trade 1:  10,000 shares @ $70</a:t>
            </a:r>
          </a:p>
          <a:p>
            <a:r>
              <a:rPr lang="en-US" sz="1600" dirty="0"/>
              <a:t>	Trade 2:  20,000 shares @ $72</a:t>
            </a:r>
          </a:p>
          <a:p>
            <a:r>
              <a:rPr lang="en-US" sz="1600" dirty="0"/>
              <a:t>	VWAP = (10,000 * 70 + 20,000 * 72) / (10,000 + 20,000) = 71.33</a:t>
            </a:r>
          </a:p>
          <a:p>
            <a:endParaRPr lang="en-US" sz="1600" dirty="0"/>
          </a:p>
          <a:p>
            <a:r>
              <a:rPr lang="en-US" sz="1600" b="1" dirty="0"/>
              <a:t>Trading Objective: </a:t>
            </a:r>
            <a:r>
              <a:rPr lang="en-US" sz="1600" dirty="0"/>
              <a:t>trade 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a:t>
            </a:r>
          </a:p>
          <a:p>
            <a:r>
              <a:rPr lang="en-US" sz="1600" dirty="0"/>
              <a:t>	If there’s a view on the market direction, for example, buy order on a trending up market. For this case, the order is preferred to be traded by liquidity seeking </a:t>
            </a:r>
            <a:r>
              <a:rPr lang="en-US" sz="1600" dirty="0" err="1"/>
              <a:t>algo</a:t>
            </a:r>
            <a:r>
              <a:rPr lang="en-US" sz="1600" dirty="0"/>
              <a:t>, such as POV, that completes the order as quick as possible rather than worked by VWAP Algo gradually over the day (as the view is that the price is going to go up and buy earlier will give a better price).</a:t>
            </a:r>
          </a:p>
          <a:p>
            <a:endParaRPr lang="en-US" sz="1600" dirty="0"/>
          </a:p>
          <a:p>
            <a:r>
              <a:rPr lang="en-US" sz="1600" dirty="0"/>
              <a:t>Two main 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a:p>
          <a:p>
            <a:endParaRPr lang="en-US" sz="1600" dirty="0"/>
          </a:p>
          <a:p>
            <a:endParaRPr lang="en-US" sz="1600" dirty="0"/>
          </a:p>
          <a:p>
            <a:r>
              <a:rPr lang="en-US" sz="1600" dirty="0"/>
              <a:t>	</a:t>
            </a:r>
          </a:p>
        </p:txBody>
      </p:sp>
    </p:spTree>
    <p:extLst>
      <p:ext uri="{BB962C8B-B14F-4D97-AF65-F5344CB8AC3E}">
        <p14:creationId xmlns:p14="http://schemas.microsoft.com/office/powerpoint/2010/main" val="417072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Scheduling </a:t>
            </a:r>
          </a:p>
          <a:p>
            <a:r>
              <a:rPr lang="en-US" sz="1600" b="1" dirty="0"/>
              <a:t>Example</a:t>
            </a:r>
            <a:r>
              <a:rPr lang="en-US" sz="1600" dirty="0"/>
              <a:t>:</a:t>
            </a:r>
            <a:r>
              <a:rPr lang="en-US" sz="1600" b="1" dirty="0">
                <a:solidFill>
                  <a:srgbClr val="0070C0"/>
                </a:solidFill>
              </a:rPr>
              <a:t> </a:t>
            </a:r>
            <a:r>
              <a:rPr lang="en-US" sz="1600" dirty="0"/>
              <a:t>VWAP Buy 1,000,000 shares of </a:t>
            </a:r>
            <a:r>
              <a:rPr lang="en-US" sz="1600" dirty="0" err="1"/>
              <a:t>Tencent</a:t>
            </a:r>
            <a:r>
              <a:rPr lang="en-US" sz="1600" dirty="0"/>
              <a:t> </a:t>
            </a:r>
            <a:r>
              <a:rPr lang="en-US" sz="1600" b="1" dirty="0">
                <a:solidFill>
                  <a:srgbClr val="0070C0"/>
                </a:solidFill>
              </a:rPr>
              <a:t>over-the-day</a:t>
            </a:r>
            <a:r>
              <a:rPr lang="en-US" sz="1600" dirty="0"/>
              <a:t> (9am to 4pm)</a:t>
            </a:r>
          </a:p>
          <a:p>
            <a:r>
              <a:rPr lang="en-US" sz="1600" dirty="0"/>
              <a:t>Have over 6 hours to trade this order, how to </a:t>
            </a:r>
            <a:r>
              <a:rPr lang="en-US" sz="1600" b="1" dirty="0">
                <a:solidFill>
                  <a:srgbClr val="0070C0"/>
                </a:solidFill>
              </a:rPr>
              <a:t>schedule the execution progress</a:t>
            </a:r>
            <a:r>
              <a:rPr lang="en-US" sz="1600" dirty="0"/>
              <a:t>?</a:t>
            </a:r>
          </a:p>
          <a:p>
            <a:endParaRPr lang="en-US" sz="1600" dirty="0"/>
          </a:p>
          <a:p>
            <a:endParaRPr lang="en-US" sz="1600" dirty="0"/>
          </a:p>
          <a:p>
            <a:endParaRPr lang="en-US" sz="1600" dirty="0"/>
          </a:p>
          <a:p>
            <a:endParaRPr lang="en-US" sz="1600" dirty="0"/>
          </a:p>
        </p:txBody>
      </p:sp>
      <p:sp>
        <p:nvSpPr>
          <p:cNvPr id="4" name="TextBox 3"/>
          <p:cNvSpPr txBox="1"/>
          <p:nvPr/>
        </p:nvSpPr>
        <p:spPr>
          <a:xfrm>
            <a:off x="1267644" y="5160094"/>
            <a:ext cx="625668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Just randomly pick a time and execute at one-shot?</a:t>
            </a:r>
          </a:p>
          <a:p>
            <a:pPr marL="285750" indent="-285750">
              <a:buFont typeface="Arial" panose="020B0604020202020204" pitchFamily="34" charset="0"/>
              <a:buChar char="•"/>
            </a:pPr>
            <a:r>
              <a:rPr lang="en-US" sz="1600" dirty="0"/>
              <a:t>Evenly distribute the execution over the trading hours?</a:t>
            </a:r>
          </a:p>
          <a:p>
            <a:pPr marL="285750" indent="-285750">
              <a:buFont typeface="Arial" panose="020B0604020202020204" pitchFamily="34" charset="0"/>
              <a:buChar char="•"/>
            </a:pPr>
            <a:r>
              <a:rPr lang="en-US" sz="1600" dirty="0"/>
              <a:t>Trade more when there will be more volume? </a:t>
            </a:r>
          </a:p>
          <a:p>
            <a:endParaRPr lang="en-US" sz="1600" dirty="0"/>
          </a:p>
        </p:txBody>
      </p:sp>
      <p:pic>
        <p:nvPicPr>
          <p:cNvPr id="8" name="Picture 4" descr="羅志祥母親60大壽，兒子微博曬慶生照，女友周揚青也直接喊媽媽- 每日頭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878" y="2852936"/>
            <a:ext cx="2305050" cy="19812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67944" y="3298919"/>
            <a:ext cx="4176464" cy="1354217"/>
          </a:xfrm>
          <a:prstGeom prst="rect">
            <a:avLst/>
          </a:prstGeom>
          <a:noFill/>
        </p:spPr>
        <p:txBody>
          <a:bodyPr wrap="square" rtlCol="0">
            <a:spAutoFit/>
          </a:bodyPr>
          <a:lstStyle/>
          <a:p>
            <a:r>
              <a:rPr lang="zh-TW" altLang="en-US" sz="2000" dirty="0"/>
              <a:t>羅志祥 </a:t>
            </a:r>
            <a:r>
              <a:rPr lang="en-US" altLang="zh-TW" sz="2000" dirty="0"/>
              <a:t>-</a:t>
            </a:r>
            <a:r>
              <a:rPr lang="zh-TW" altLang="en-US" sz="2000" dirty="0"/>
              <a:t> 時間管理大師</a:t>
            </a:r>
            <a:endParaRPr lang="en-US" altLang="zh-TW" sz="2000" dirty="0"/>
          </a:p>
          <a:p>
            <a:endParaRPr lang="en-US" altLang="zh-TW" sz="2000" dirty="0"/>
          </a:p>
          <a:p>
            <a:r>
              <a:rPr lang="en-US" altLang="zh-TW" sz="1800" dirty="0"/>
              <a:t>Show Lo – Master of Time Scheduler </a:t>
            </a:r>
          </a:p>
          <a:p>
            <a:endParaRPr lang="en-US" dirty="0"/>
          </a:p>
        </p:txBody>
      </p:sp>
    </p:spTree>
    <p:extLst>
      <p:ext uri="{BB962C8B-B14F-4D97-AF65-F5344CB8AC3E}">
        <p14:creationId xmlns:p14="http://schemas.microsoft.com/office/powerpoint/2010/main" val="25598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solidFill>
                  <a:srgbClr val="0070C0"/>
                </a:solidFill>
              </a:rPr>
              <a:t>Execution progress </a:t>
            </a:r>
            <a:r>
              <a:rPr lang="en-US" sz="1600" dirty="0"/>
              <a:t>throughout the trading </a:t>
            </a:r>
            <a:r>
              <a:rPr lang="en-US" sz="1600" b="1" dirty="0">
                <a:solidFill>
                  <a:srgbClr val="0070C0"/>
                </a:solidFill>
              </a:rPr>
              <a:t>duration</a:t>
            </a:r>
            <a:r>
              <a:rPr lang="en-US" sz="1600" dirty="0"/>
              <a: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p>
          <a:p>
            <a:endParaRPr lang="en-US" sz="1600" dirty="0"/>
          </a:p>
          <a:p>
            <a:pPr>
              <a:buFont typeface="Arial" panose="020B0604020202020204" pitchFamily="34" charset="0"/>
              <a:buChar char="•"/>
            </a:pPr>
            <a:r>
              <a:rPr lang="en-US" sz="1600" dirty="0"/>
              <a:t>The profile is usually constructed based on </a:t>
            </a:r>
            <a:r>
              <a:rPr lang="en-US" sz="1600" b="1" dirty="0">
                <a:solidFill>
                  <a:srgbClr val="0070C0"/>
                </a:solidFill>
              </a:rPr>
              <a:t>20 days average</a:t>
            </a:r>
            <a:r>
              <a:rPr lang="en-US" sz="1600" dirty="0">
                <a:solidFill>
                  <a:srgbClr val="0070C0"/>
                </a:solidFill>
              </a:rPr>
              <a:t> </a:t>
            </a:r>
            <a:r>
              <a:rPr lang="en-US" sz="1600" dirty="0"/>
              <a:t>(or median) and taking away the outliers and special trading days (like half day trading or index rebalance days).</a:t>
            </a:r>
          </a:p>
          <a:p>
            <a:endParaRPr lang="en-US" sz="1600" dirty="0"/>
          </a:p>
          <a:p>
            <a:endParaRPr lang="en-US" sz="1600" dirty="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Scheduling </a:t>
            </a:r>
          </a:p>
          <a:p>
            <a:r>
              <a:rPr lang="en-US" sz="1600" b="1" dirty="0"/>
              <a:t>Example</a:t>
            </a:r>
            <a:r>
              <a:rPr lang="en-US" sz="1600" dirty="0"/>
              <a:t>:</a:t>
            </a:r>
            <a:r>
              <a:rPr lang="en-US" sz="1600" b="1" dirty="0">
                <a:solidFill>
                  <a:srgbClr val="0070C0"/>
                </a:solidFill>
              </a:rPr>
              <a:t> </a:t>
            </a:r>
            <a:r>
              <a:rPr lang="en-US" sz="1600" dirty="0"/>
              <a:t>VWAP Buy 1,000,000 shares of </a:t>
            </a:r>
            <a:r>
              <a:rPr lang="en-US" sz="1600" dirty="0" err="1"/>
              <a:t>Tencent</a:t>
            </a:r>
            <a:r>
              <a:rPr lang="en-US" sz="1600" dirty="0"/>
              <a:t> </a:t>
            </a:r>
            <a:r>
              <a:rPr lang="en-US" sz="1600" b="1" dirty="0">
                <a:solidFill>
                  <a:srgbClr val="0070C0"/>
                </a:solidFill>
              </a:rPr>
              <a:t>over-the-day</a:t>
            </a:r>
            <a:r>
              <a:rPr lang="en-US" sz="1600" dirty="0"/>
              <a:t> (9am to 4pm)</a:t>
            </a:r>
          </a:p>
          <a:p>
            <a:endParaRPr lang="en-US" sz="1600" dirty="0"/>
          </a:p>
          <a:p>
            <a:endParaRPr lang="en-US" sz="1600" dirty="0"/>
          </a:p>
          <a:p>
            <a:endParaRPr lang="en-US" sz="1600" dirty="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934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A typical HK volume profile for a stock. Usually it has </a:t>
            </a:r>
            <a:r>
              <a:rPr lang="en-US" sz="1600" b="1" dirty="0">
                <a:solidFill>
                  <a:srgbClr val="0070C0"/>
                </a:solidFill>
              </a:rPr>
              <a:t>higher volume during the open and close</a:t>
            </a:r>
            <a:r>
              <a:rPr lang="en-US" sz="1600" dirty="0"/>
              <a:t>. The volume profile tells the Algo the percentage of completion during different time periods.	</a:t>
            </a:r>
          </a:p>
          <a:p>
            <a:endParaRPr lang="en-US" sz="1600" dirty="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708920"/>
            <a:ext cx="5175820" cy="3253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2872807"/>
              </p:ext>
            </p:extLst>
          </p:nvPr>
        </p:nvGraphicFramePr>
        <p:xfrm>
          <a:off x="5868144" y="3356992"/>
          <a:ext cx="2845245" cy="2246352"/>
        </p:xfrm>
        <a:graphic>
          <a:graphicData uri="http://schemas.openxmlformats.org/drawingml/2006/table">
            <a:tbl>
              <a:tblPr firstRow="1" bandRow="1">
                <a:tableStyleId>{5C22544A-7EE6-4342-B048-85BDC9FD1C3A}</a:tableStyleId>
              </a:tblPr>
              <a:tblGrid>
                <a:gridCol w="804399">
                  <a:extLst>
                    <a:ext uri="{9D8B030D-6E8A-4147-A177-3AD203B41FA5}">
                      <a16:colId xmlns:a16="http://schemas.microsoft.com/office/drawing/2014/main" val="20000"/>
                    </a:ext>
                  </a:extLst>
                </a:gridCol>
                <a:gridCol w="88871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432048">
                <a:tc>
                  <a:txBody>
                    <a:bodyPr/>
                    <a:lstStyle/>
                    <a:p>
                      <a:r>
                        <a:rPr lang="en-US" sz="1400" dirty="0"/>
                        <a:t>Time</a:t>
                      </a:r>
                    </a:p>
                  </a:txBody>
                  <a:tcPr/>
                </a:tc>
                <a:tc>
                  <a:txBody>
                    <a:bodyPr/>
                    <a:lstStyle/>
                    <a:p>
                      <a:r>
                        <a:rPr lang="en-US" sz="1400" dirty="0"/>
                        <a:t>Target%</a:t>
                      </a:r>
                    </a:p>
                  </a:txBody>
                  <a:tcPr/>
                </a:tc>
                <a:tc>
                  <a:txBody>
                    <a:bodyPr/>
                    <a:lstStyle/>
                    <a:p>
                      <a:r>
                        <a:rPr lang="en-US" sz="1400" dirty="0"/>
                        <a:t>Target </a:t>
                      </a:r>
                      <a:r>
                        <a:rPr lang="en-US" sz="1400" dirty="0" err="1"/>
                        <a:t>Qty</a:t>
                      </a:r>
                      <a:endParaRPr lang="en-US" sz="1400" dirty="0"/>
                    </a:p>
                  </a:txBody>
                  <a:tcPr/>
                </a:tc>
                <a:extLst>
                  <a:ext uri="{0D108BD9-81ED-4DB2-BD59-A6C34878D82A}">
                    <a16:rowId xmlns:a16="http://schemas.microsoft.com/office/drawing/2014/main" val="10000"/>
                  </a:ext>
                </a:extLst>
              </a:tr>
              <a:tr h="432048">
                <a:tc>
                  <a:txBody>
                    <a:bodyPr/>
                    <a:lstStyle/>
                    <a:p>
                      <a:r>
                        <a:rPr lang="en-US" sz="1400" dirty="0"/>
                        <a:t>10:00</a:t>
                      </a:r>
                    </a:p>
                  </a:txBody>
                  <a:tcPr/>
                </a:tc>
                <a:tc>
                  <a:txBody>
                    <a:bodyPr/>
                    <a:lstStyle/>
                    <a:p>
                      <a:r>
                        <a:rPr lang="en-US" sz="1400" dirty="0"/>
                        <a:t>12%</a:t>
                      </a:r>
                    </a:p>
                  </a:txBody>
                  <a:tcPr/>
                </a:tc>
                <a:tc>
                  <a:txBody>
                    <a:bodyPr/>
                    <a:lstStyle/>
                    <a:p>
                      <a:r>
                        <a:rPr lang="en-US" sz="1400" dirty="0"/>
                        <a:t>120,000</a:t>
                      </a:r>
                    </a:p>
                  </a:txBody>
                  <a:tcPr/>
                </a:tc>
                <a:extLst>
                  <a:ext uri="{0D108BD9-81ED-4DB2-BD59-A6C34878D82A}">
                    <a16:rowId xmlns:a16="http://schemas.microsoft.com/office/drawing/2014/main" val="10001"/>
                  </a:ext>
                </a:extLst>
              </a:tr>
              <a:tr h="432048">
                <a:tc>
                  <a:txBody>
                    <a:bodyPr/>
                    <a:lstStyle/>
                    <a:p>
                      <a:r>
                        <a:rPr lang="en-US" sz="1400" dirty="0"/>
                        <a:t>12:00</a:t>
                      </a:r>
                    </a:p>
                  </a:txBody>
                  <a:tcPr/>
                </a:tc>
                <a:tc>
                  <a:txBody>
                    <a:bodyPr/>
                    <a:lstStyle/>
                    <a:p>
                      <a:r>
                        <a:rPr lang="en-US" sz="1400" dirty="0"/>
                        <a:t>40%</a:t>
                      </a:r>
                    </a:p>
                  </a:txBody>
                  <a:tcPr/>
                </a:tc>
                <a:tc>
                  <a:txBody>
                    <a:bodyPr/>
                    <a:lstStyle/>
                    <a:p>
                      <a:r>
                        <a:rPr lang="en-US" sz="1400" dirty="0"/>
                        <a:t>400,000</a:t>
                      </a:r>
                    </a:p>
                  </a:txBody>
                  <a:tcPr/>
                </a:tc>
                <a:extLst>
                  <a:ext uri="{0D108BD9-81ED-4DB2-BD59-A6C34878D82A}">
                    <a16:rowId xmlns:a16="http://schemas.microsoft.com/office/drawing/2014/main" val="10002"/>
                  </a:ext>
                </a:extLst>
              </a:tr>
              <a:tr h="432048">
                <a:tc>
                  <a:txBody>
                    <a:bodyPr/>
                    <a:lstStyle/>
                    <a:p>
                      <a:r>
                        <a:rPr lang="en-US" sz="1400" dirty="0"/>
                        <a:t>15:00</a:t>
                      </a:r>
                    </a:p>
                  </a:txBody>
                  <a:tcPr/>
                </a:tc>
                <a:tc>
                  <a:txBody>
                    <a:bodyPr/>
                    <a:lstStyle/>
                    <a:p>
                      <a:r>
                        <a:rPr lang="en-US" sz="1400" dirty="0"/>
                        <a:t>71%</a:t>
                      </a:r>
                    </a:p>
                  </a:txBody>
                  <a:tcPr/>
                </a:tc>
                <a:tc>
                  <a:txBody>
                    <a:bodyPr/>
                    <a:lstStyle/>
                    <a:p>
                      <a:r>
                        <a:rPr lang="en-US" sz="1400" dirty="0"/>
                        <a:t>710,000</a:t>
                      </a:r>
                    </a:p>
                  </a:txBody>
                  <a:tcPr/>
                </a:tc>
                <a:extLst>
                  <a:ext uri="{0D108BD9-81ED-4DB2-BD59-A6C34878D82A}">
                    <a16:rowId xmlns:a16="http://schemas.microsoft.com/office/drawing/2014/main" val="10003"/>
                  </a:ext>
                </a:extLst>
              </a:tr>
              <a:tr h="432048">
                <a:tc>
                  <a:txBody>
                    <a:bodyPr/>
                    <a:lstStyle/>
                    <a:p>
                      <a:r>
                        <a:rPr lang="en-US" sz="1400" dirty="0"/>
                        <a:t>16:00</a:t>
                      </a:r>
                    </a:p>
                  </a:txBody>
                  <a:tcPr/>
                </a:tc>
                <a:tc>
                  <a:txBody>
                    <a:bodyPr/>
                    <a:lstStyle/>
                    <a:p>
                      <a:r>
                        <a:rPr lang="en-US" sz="1400" dirty="0"/>
                        <a:t>100%</a:t>
                      </a:r>
                    </a:p>
                  </a:txBody>
                  <a:tcPr/>
                </a:tc>
                <a:tc>
                  <a:txBody>
                    <a:bodyPr/>
                    <a:lstStyle/>
                    <a:p>
                      <a:r>
                        <a:rPr lang="en-US" sz="1400" dirty="0"/>
                        <a:t>1,000,000</a:t>
                      </a: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a:t>Example</a:t>
            </a:r>
          </a:p>
          <a:p>
            <a:r>
              <a:rPr lang="en-US" sz="1600" dirty="0"/>
              <a:t>VWAP Buy 1,000,000 </a:t>
            </a:r>
            <a:r>
              <a:rPr lang="en-US" sz="1600" dirty="0" err="1"/>
              <a:t>Tencent</a:t>
            </a:r>
            <a:endParaRPr lang="en-US" sz="1600" dirty="0"/>
          </a:p>
        </p:txBody>
      </p:sp>
      <p:sp>
        <p:nvSpPr>
          <p:cNvPr id="4" name="Oval 3"/>
          <p:cNvSpPr/>
          <p:nvPr/>
        </p:nvSpPr>
        <p:spPr bwMode="auto">
          <a:xfrm>
            <a:off x="827584" y="5157192"/>
            <a:ext cx="180020" cy="5127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292080" y="2708920"/>
            <a:ext cx="180020" cy="5127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714849" y="5949280"/>
            <a:ext cx="4698722" cy="369332"/>
          </a:xfrm>
          <a:prstGeom prst="rect">
            <a:avLst/>
          </a:prstGeom>
          <a:noFill/>
        </p:spPr>
        <p:txBody>
          <a:bodyPr wrap="none" rtlCol="0">
            <a:spAutoFit/>
          </a:bodyPr>
          <a:lstStyle/>
          <a:p>
            <a:r>
              <a:rPr lang="en-US" sz="1800" dirty="0"/>
              <a:t>Usually more volume at </a:t>
            </a:r>
            <a:r>
              <a:rPr lang="en-US" sz="1800" b="1" dirty="0">
                <a:solidFill>
                  <a:srgbClr val="0070C0"/>
                </a:solidFill>
              </a:rPr>
              <a:t>open</a:t>
            </a:r>
            <a:r>
              <a:rPr lang="en-US" sz="1800" dirty="0">
                <a:solidFill>
                  <a:srgbClr val="0070C0"/>
                </a:solidFill>
              </a:rPr>
              <a:t> </a:t>
            </a:r>
            <a:r>
              <a:rPr lang="en-US" sz="1800" dirty="0"/>
              <a:t>and the </a:t>
            </a:r>
            <a:r>
              <a:rPr lang="en-US" sz="1800" b="1" dirty="0">
                <a:solidFill>
                  <a:srgbClr val="0070C0"/>
                </a:solidFill>
              </a:rPr>
              <a:t>close</a:t>
            </a:r>
          </a:p>
        </p:txBody>
      </p:sp>
      <p:cxnSp>
        <p:nvCxnSpPr>
          <p:cNvPr id="12" name="Straight Connector 11"/>
          <p:cNvCxnSpPr/>
          <p:nvPr/>
        </p:nvCxnSpPr>
        <p:spPr bwMode="auto">
          <a:xfrm flipV="1">
            <a:off x="879245" y="5413575"/>
            <a:ext cx="42935" cy="88168"/>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582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4"/>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volume profile data is usually organized in </a:t>
            </a:r>
            <a:r>
              <a:rPr lang="en-US" sz="1600" b="1" dirty="0">
                <a:solidFill>
                  <a:srgbClr val="0070C0"/>
                </a:solidFill>
              </a:rPr>
              <a:t>5-min bins</a:t>
            </a:r>
            <a:r>
              <a:rPr lang="en-US" sz="1600" dirty="0"/>
              <a:t> (or 1-min)</a:t>
            </a:r>
          </a:p>
          <a:p>
            <a:endParaRPr lang="en-US" sz="1600" dirty="0"/>
          </a:p>
          <a:p>
            <a:pPr>
              <a:buFont typeface="Arial" panose="020B0604020202020204" pitchFamily="34" charset="0"/>
              <a:buChar char="•"/>
            </a:pPr>
            <a:r>
              <a:rPr lang="en-US" sz="1600" dirty="0"/>
              <a:t>All the time that are in-between the bin are </a:t>
            </a:r>
            <a:r>
              <a:rPr lang="en-US" sz="1600" b="1" dirty="0">
                <a:solidFill>
                  <a:srgbClr val="0070C0"/>
                </a:solidFill>
              </a:rPr>
              <a:t>interpolated </a:t>
            </a:r>
          </a:p>
          <a:p>
            <a:endParaRPr lang="en-US" sz="1600" dirty="0"/>
          </a:p>
          <a:p>
            <a:endParaRPr lang="en-US" sz="1600" dirty="0"/>
          </a:p>
          <a:p>
            <a:endParaRPr lang="en-US" sz="1600" dirty="0"/>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489979277"/>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235663">
                <a:tc>
                  <a:txBody>
                    <a:bodyPr/>
                    <a:lstStyle/>
                    <a:p>
                      <a:pPr algn="r"/>
                      <a:r>
                        <a:rPr lang="en-US" sz="1200" b="1" dirty="0"/>
                        <a:t>Time</a:t>
                      </a:r>
                    </a:p>
                  </a:txBody>
                  <a:tcPr/>
                </a:tc>
                <a:tc>
                  <a:txBody>
                    <a:bodyPr/>
                    <a:lstStyle/>
                    <a:p>
                      <a:pPr algn="r"/>
                      <a:r>
                        <a:rPr lang="en-US" sz="1200" b="1" dirty="0"/>
                        <a:t>Volume (%)</a:t>
                      </a:r>
                    </a:p>
                  </a:txBody>
                  <a:tcPr/>
                </a:tc>
                <a:extLst>
                  <a:ext uri="{0D108BD9-81ED-4DB2-BD59-A6C34878D82A}">
                    <a16:rowId xmlns:a16="http://schemas.microsoft.com/office/drawing/2014/main" val="10000"/>
                  </a:ext>
                </a:extLst>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extLst>
                  <a:ext uri="{0D108BD9-81ED-4DB2-BD59-A6C34878D82A}">
                    <a16:rowId xmlns:a16="http://schemas.microsoft.com/office/drawing/2014/main" val="10001"/>
                  </a:ext>
                </a:extLst>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extLst>
                  <a:ext uri="{0D108BD9-81ED-4DB2-BD59-A6C34878D82A}">
                    <a16:rowId xmlns:a16="http://schemas.microsoft.com/office/drawing/2014/main" val="10002"/>
                  </a:ext>
                </a:extLst>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extLst>
                  <a:ext uri="{0D108BD9-81ED-4DB2-BD59-A6C34878D82A}">
                    <a16:rowId xmlns:a16="http://schemas.microsoft.com/office/drawing/2014/main" val="10003"/>
                  </a:ext>
                </a:extLst>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extLst>
                  <a:ext uri="{0D108BD9-81ED-4DB2-BD59-A6C34878D82A}">
                    <a16:rowId xmlns:a16="http://schemas.microsoft.com/office/drawing/2014/main" val="10004"/>
                  </a:ext>
                </a:extLst>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extLst>
                  <a:ext uri="{0D108BD9-81ED-4DB2-BD59-A6C34878D82A}">
                    <a16:rowId xmlns:a16="http://schemas.microsoft.com/office/drawing/2014/main" val="10005"/>
                  </a:ext>
                </a:extLst>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extLst>
                  <a:ext uri="{0D108BD9-81ED-4DB2-BD59-A6C34878D82A}">
                    <a16:rowId xmlns:a16="http://schemas.microsoft.com/office/drawing/2014/main" val="10006"/>
                  </a:ext>
                </a:extLst>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extLst>
                  <a:ext uri="{0D108BD9-81ED-4DB2-BD59-A6C34878D82A}">
                    <a16:rowId xmlns:a16="http://schemas.microsoft.com/office/drawing/2014/main" val="10007"/>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08"/>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09"/>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0"/>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1"/>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2"/>
                  </a:ext>
                </a:extLst>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extLst>
                  <a:ext uri="{0D108BD9-81ED-4DB2-BD59-A6C34878D82A}">
                    <a16:rowId xmlns:a16="http://schemas.microsoft.com/office/drawing/2014/main" val="10013"/>
                  </a:ext>
                </a:extLst>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extLst>
                  <a:ext uri="{0D108BD9-81ED-4DB2-BD59-A6C34878D82A}">
                    <a16:rowId xmlns:a16="http://schemas.microsoft.com/office/drawing/2014/main" val="10014"/>
                  </a:ext>
                </a:extLst>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extLst>
                  <a:ext uri="{0D108BD9-81ED-4DB2-BD59-A6C34878D82A}">
                    <a16:rowId xmlns:a16="http://schemas.microsoft.com/office/drawing/2014/main" val="10015"/>
                  </a:ext>
                </a:extLst>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extLst>
                  <a:ext uri="{0D108BD9-81ED-4DB2-BD59-A6C34878D82A}">
                    <a16:rowId xmlns:a16="http://schemas.microsoft.com/office/drawing/2014/main" val="10016"/>
                  </a:ext>
                </a:extLst>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extLst>
                  <a:ext uri="{0D108BD9-81ED-4DB2-BD59-A6C34878D82A}">
                    <a16:rowId xmlns:a16="http://schemas.microsoft.com/office/drawing/2014/main" val="10017"/>
                  </a:ext>
                </a:extLst>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extLst>
                  <a:ext uri="{0D108BD9-81ED-4DB2-BD59-A6C34878D82A}">
                    <a16:rowId xmlns:a16="http://schemas.microsoft.com/office/drawing/2014/main" val="10018"/>
                  </a:ext>
                </a:extLst>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extLst>
                  <a:ext uri="{0D108BD9-81ED-4DB2-BD59-A6C34878D82A}">
                    <a16:rowId xmlns:a16="http://schemas.microsoft.com/office/drawing/2014/main" val="10019"/>
                  </a:ext>
                </a:extLst>
              </a:tr>
            </a:tbl>
          </a:graphicData>
        </a:graphic>
      </p:graphicFrame>
      <p:sp>
        <p:nvSpPr>
          <p:cNvPr id="6" name="TextBox 5"/>
          <p:cNvSpPr txBox="1"/>
          <p:nvPr/>
        </p:nvSpPr>
        <p:spPr>
          <a:xfrm>
            <a:off x="395536" y="4149080"/>
            <a:ext cx="4104456" cy="1077218"/>
          </a:xfrm>
          <a:prstGeom prst="rect">
            <a:avLst/>
          </a:prstGeom>
          <a:noFill/>
        </p:spPr>
        <p:txBody>
          <a:bodyPr wrap="square" rtlCol="0">
            <a:spAutoFit/>
          </a:bodyPr>
          <a:lstStyle/>
          <a:p>
            <a:r>
              <a:rPr lang="en-US" sz="1600" b="1" dirty="0">
                <a:solidFill>
                  <a:srgbClr val="00B050"/>
                </a:solidFill>
              </a:rPr>
              <a:t>Bonus Question</a:t>
            </a:r>
            <a:r>
              <a:rPr lang="en-US" sz="1600" dirty="0"/>
              <a:t>: if the VWAP </a:t>
            </a:r>
            <a:r>
              <a:rPr lang="en-US" sz="1600" b="1" dirty="0">
                <a:solidFill>
                  <a:srgbClr val="0070C0"/>
                </a:solidFill>
              </a:rPr>
              <a:t>order arrive in the middle of day</a:t>
            </a:r>
            <a:r>
              <a:rPr lang="en-US" sz="1600" dirty="0"/>
              <a:t>, say 11am, what will happen to the volume profile scheduling?</a:t>
            </a:r>
          </a:p>
        </p:txBody>
      </p:sp>
    </p:spTree>
    <p:extLst>
      <p:ext uri="{BB962C8B-B14F-4D97-AF65-F5344CB8AC3E}">
        <p14:creationId xmlns:p14="http://schemas.microsoft.com/office/powerpoint/2010/main" val="309627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Stock historical volume profile seems a </a:t>
            </a:r>
            <a:r>
              <a:rPr lang="en-US" sz="1600" b="1" dirty="0">
                <a:solidFill>
                  <a:srgbClr val="0070C0"/>
                </a:solidFill>
              </a:rPr>
              <a:t>good proxy </a:t>
            </a:r>
            <a:r>
              <a:rPr lang="en-US" sz="1600" dirty="0"/>
              <a:t>to </a:t>
            </a:r>
            <a:r>
              <a:rPr lang="en-US" sz="1600" b="1" dirty="0">
                <a:solidFill>
                  <a:srgbClr val="0070C0"/>
                </a:solidFill>
              </a:rPr>
              <a:t>predict the current day volume pattern</a:t>
            </a:r>
            <a:r>
              <a:rPr lang="en-US" sz="1600" dirty="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solidFill>
                  <a:srgbClr val="0070C0"/>
                </a:solidFill>
              </a:rPr>
              <a:t>Not</a:t>
            </a:r>
            <a:r>
              <a:rPr lang="en-US" sz="1600" dirty="0"/>
              <a:t> every stocks should have an individual stock volume profile</a:t>
            </a:r>
          </a:p>
          <a:p>
            <a:pPr marL="0" indent="0"/>
            <a:endParaRPr lang="en-US" sz="1600" dirty="0"/>
          </a:p>
          <a:p>
            <a:pPr>
              <a:buFont typeface="Arial" panose="020B0604020202020204" pitchFamily="34" charset="0"/>
              <a:buChar char="•"/>
            </a:pPr>
            <a:r>
              <a:rPr lang="en-US" sz="1600" dirty="0"/>
              <a:t>Only stocks that exhibit </a:t>
            </a:r>
            <a:r>
              <a:rPr lang="en-US" sz="1600" b="1" dirty="0">
                <a:solidFill>
                  <a:srgbClr val="0070C0"/>
                </a:solidFill>
              </a:rPr>
              <a:t>high correlation </a:t>
            </a:r>
            <a:r>
              <a:rPr lang="en-US" sz="1600" dirty="0"/>
              <a:t>in daily volume patterns (It means those stocks exhibit relatively </a:t>
            </a:r>
            <a:r>
              <a:rPr lang="en-US" sz="1600" b="1" dirty="0">
                <a:solidFill>
                  <a:srgbClr val="0070C0"/>
                </a:solidFill>
              </a:rPr>
              <a:t>consistent volume patterns</a:t>
            </a:r>
            <a:r>
              <a:rPr lang="en-US" sz="1600" dirty="0"/>
              <a:t>. Those stocks are usually the </a:t>
            </a:r>
            <a:r>
              <a:rPr lang="en-US" sz="1600" b="1" dirty="0">
                <a:solidFill>
                  <a:srgbClr val="0070C0"/>
                </a:solidFill>
              </a:rPr>
              <a:t>liquid stocks </a:t>
            </a:r>
            <a:r>
              <a:rPr lang="en-US" sz="1600" dirty="0"/>
              <a:t>(for example from stocks from Hang Seng Index)</a:t>
            </a:r>
          </a:p>
          <a:p>
            <a:pPr>
              <a:buFont typeface="Arial" panose="020B0604020202020204" pitchFamily="34" charset="0"/>
              <a:buChar char="•"/>
            </a:pPr>
            <a:endParaRPr lang="en-US" sz="1600" dirty="0"/>
          </a:p>
          <a:p>
            <a:pPr>
              <a:buFont typeface="Arial" panose="020B0604020202020204" pitchFamily="34" charset="0"/>
              <a:buChar char="•"/>
            </a:pPr>
            <a:r>
              <a:rPr lang="en-US" sz="1600" dirty="0"/>
              <a:t>For those stocks (usually mid-cap or illiquid stocks) that they do not have consistence volume profile, use </a:t>
            </a:r>
            <a:r>
              <a:rPr lang="en-US" sz="1600" b="1" dirty="0">
                <a:solidFill>
                  <a:srgbClr val="0070C0"/>
                </a:solidFill>
              </a:rPr>
              <a:t>market volume profile</a:t>
            </a:r>
            <a:r>
              <a:rPr lang="en-US" sz="1600" dirty="0"/>
              <a:t> or TWAP</a:t>
            </a:r>
          </a:p>
          <a:p>
            <a:endParaRPr lang="en-US" sz="1600" dirty="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TWAP (Time Weighted Average Price) is everything the same as VWAP Algo, except it </a:t>
            </a:r>
            <a:r>
              <a:rPr lang="en-US" sz="1800" b="1" dirty="0">
                <a:solidFill>
                  <a:srgbClr val="0070C0"/>
                </a:solidFill>
              </a:rPr>
              <a:t>does not use volume profile</a:t>
            </a:r>
            <a:r>
              <a:rPr lang="en-US" sz="1800" dirty="0"/>
              <a:t>. Instead, the schedule is </a:t>
            </a:r>
            <a:r>
              <a:rPr lang="en-US" sz="1800" b="1" dirty="0">
                <a:solidFill>
                  <a:srgbClr val="0070C0"/>
                </a:solidFill>
              </a:rPr>
              <a:t>equally divided by the trading duration </a:t>
            </a:r>
            <a:r>
              <a:rPr lang="en-US" sz="1800" dirty="0"/>
              <a:t>(can think of it as </a:t>
            </a:r>
            <a:r>
              <a:rPr lang="en-US" sz="1800" b="1" dirty="0">
                <a:solidFill>
                  <a:srgbClr val="0070C0"/>
                </a:solidFill>
              </a:rPr>
              <a:t>linear volume </a:t>
            </a:r>
            <a:r>
              <a:rPr lang="en-US" sz="1800" dirty="0"/>
              <a:t>profile).</a:t>
            </a:r>
          </a:p>
          <a:p>
            <a:pPr>
              <a:buFontTx/>
              <a:buChar char="-"/>
            </a:pPr>
            <a:endParaRPr lang="en-US" sz="1800" dirty="0"/>
          </a:p>
          <a:p>
            <a:pPr>
              <a:buFontTx/>
              <a:buChar char="-"/>
            </a:pPr>
            <a:endParaRPr lang="en-US" sz="1800" dirty="0"/>
          </a:p>
        </p:txBody>
      </p:sp>
      <p:graphicFrame>
        <p:nvGraphicFramePr>
          <p:cNvPr id="2" name="Chart 1"/>
          <p:cNvGraphicFramePr/>
          <p:nvPr>
            <p:extLst>
              <p:ext uri="{D42A27DB-BD31-4B8C-83A1-F6EECF244321}">
                <p14:modId xmlns:p14="http://schemas.microsoft.com/office/powerpoint/2010/main" val="2544595727"/>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a:solidFill>
                  <a:srgbClr val="0070C0"/>
                </a:solidFill>
              </a:rPr>
              <a:t>Mid-cap or illiquid names </a:t>
            </a:r>
            <a:r>
              <a:rPr lang="en-US" sz="1600" dirty="0"/>
              <a:t>that do not have stable daily volume 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Popular in markets that the </a:t>
            </a:r>
            <a:r>
              <a:rPr lang="en-US" sz="1600" b="1" dirty="0">
                <a:solidFill>
                  <a:srgbClr val="0070C0"/>
                </a:solidFill>
              </a:rPr>
              <a:t>volume patterns are not dominant</a:t>
            </a:r>
            <a:r>
              <a:rPr lang="en-US" sz="1600" b="1" dirty="0"/>
              <a: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0874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17853"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Order Placement</a:t>
            </a:r>
          </a:p>
          <a:p>
            <a:pPr marL="0" indent="0"/>
            <a:r>
              <a:rPr lang="en-US" sz="1600" dirty="0"/>
              <a:t>According to volume profile schedule, the Algo will decide on </a:t>
            </a:r>
            <a:r>
              <a:rPr lang="en-US" sz="1600" b="1" dirty="0">
                <a:solidFill>
                  <a:srgbClr val="0070C0"/>
                </a:solidFill>
              </a:rPr>
              <a:t>how to place the orders (price and quantities) </a:t>
            </a:r>
            <a:r>
              <a:rPr lang="en-US" sz="1600" dirty="0"/>
              <a:t>to the exchange to achieve the target while getting the </a:t>
            </a:r>
            <a:r>
              <a:rPr lang="en-US" sz="1600" b="1" dirty="0">
                <a:solidFill>
                  <a:srgbClr val="0070C0"/>
                </a:solidFill>
              </a:rPr>
              <a:t>best possible price</a:t>
            </a:r>
            <a:r>
              <a:rPr lang="en-US" sz="1600" dirty="0"/>
              <a: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5" name="Table 14">
            <a:extLst>
              <a:ext uri="{FF2B5EF4-FFF2-40B4-BE49-F238E27FC236}">
                <a16:creationId xmlns:a16="http://schemas.microsoft.com/office/drawing/2014/main" id="{6C55EFA6-4B45-4295-813A-9A035C444C29}"/>
              </a:ext>
            </a:extLst>
          </p:cNvPr>
          <p:cNvGraphicFramePr>
            <a:graphicFrameLocks noGrp="1"/>
          </p:cNvGraphicFramePr>
          <p:nvPr>
            <p:extLst>
              <p:ext uri="{D42A27DB-BD31-4B8C-83A1-F6EECF244321}">
                <p14:modId xmlns:p14="http://schemas.microsoft.com/office/powerpoint/2010/main" val="2505183991"/>
              </p:ext>
            </p:extLst>
          </p:nvPr>
        </p:nvGraphicFramePr>
        <p:xfrm>
          <a:off x="5868144" y="3342888"/>
          <a:ext cx="2845245" cy="2246352"/>
        </p:xfrm>
        <a:graphic>
          <a:graphicData uri="http://schemas.openxmlformats.org/drawingml/2006/table">
            <a:tbl>
              <a:tblPr firstRow="1" bandRow="1">
                <a:tableStyleId>{5C22544A-7EE6-4342-B048-85BDC9FD1C3A}</a:tableStyleId>
              </a:tblPr>
              <a:tblGrid>
                <a:gridCol w="804399">
                  <a:extLst>
                    <a:ext uri="{9D8B030D-6E8A-4147-A177-3AD203B41FA5}">
                      <a16:colId xmlns:a16="http://schemas.microsoft.com/office/drawing/2014/main" val="20000"/>
                    </a:ext>
                  </a:extLst>
                </a:gridCol>
                <a:gridCol w="88871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432048">
                <a:tc>
                  <a:txBody>
                    <a:bodyPr/>
                    <a:lstStyle/>
                    <a:p>
                      <a:r>
                        <a:rPr lang="en-US" sz="1400" dirty="0"/>
                        <a:t>Time</a:t>
                      </a:r>
                    </a:p>
                  </a:txBody>
                  <a:tcPr/>
                </a:tc>
                <a:tc>
                  <a:txBody>
                    <a:bodyPr/>
                    <a:lstStyle/>
                    <a:p>
                      <a:r>
                        <a:rPr lang="en-US" sz="1400" dirty="0"/>
                        <a:t>Target%</a:t>
                      </a:r>
                    </a:p>
                  </a:txBody>
                  <a:tcPr/>
                </a:tc>
                <a:tc>
                  <a:txBody>
                    <a:bodyPr/>
                    <a:lstStyle/>
                    <a:p>
                      <a:r>
                        <a:rPr lang="en-US" sz="1400" dirty="0"/>
                        <a:t>Target </a:t>
                      </a:r>
                      <a:r>
                        <a:rPr lang="en-US" sz="1400" dirty="0" err="1"/>
                        <a:t>Qty</a:t>
                      </a:r>
                      <a:endParaRPr lang="en-US" sz="1400" dirty="0"/>
                    </a:p>
                  </a:txBody>
                  <a:tcPr/>
                </a:tc>
                <a:extLst>
                  <a:ext uri="{0D108BD9-81ED-4DB2-BD59-A6C34878D82A}">
                    <a16:rowId xmlns:a16="http://schemas.microsoft.com/office/drawing/2014/main" val="10000"/>
                  </a:ext>
                </a:extLst>
              </a:tr>
              <a:tr h="432048">
                <a:tc>
                  <a:txBody>
                    <a:bodyPr/>
                    <a:lstStyle/>
                    <a:p>
                      <a:r>
                        <a:rPr lang="en-US" sz="1400" dirty="0"/>
                        <a:t>10:00</a:t>
                      </a:r>
                    </a:p>
                  </a:txBody>
                  <a:tcPr/>
                </a:tc>
                <a:tc>
                  <a:txBody>
                    <a:bodyPr/>
                    <a:lstStyle/>
                    <a:p>
                      <a:r>
                        <a:rPr lang="en-US" sz="1400" dirty="0"/>
                        <a:t>12%</a:t>
                      </a:r>
                    </a:p>
                  </a:txBody>
                  <a:tcPr/>
                </a:tc>
                <a:tc>
                  <a:txBody>
                    <a:bodyPr/>
                    <a:lstStyle/>
                    <a:p>
                      <a:r>
                        <a:rPr lang="en-US" sz="1400" dirty="0"/>
                        <a:t>120,000</a:t>
                      </a:r>
                    </a:p>
                  </a:txBody>
                  <a:tcPr/>
                </a:tc>
                <a:extLst>
                  <a:ext uri="{0D108BD9-81ED-4DB2-BD59-A6C34878D82A}">
                    <a16:rowId xmlns:a16="http://schemas.microsoft.com/office/drawing/2014/main" val="10001"/>
                  </a:ext>
                </a:extLst>
              </a:tr>
              <a:tr h="432048">
                <a:tc>
                  <a:txBody>
                    <a:bodyPr/>
                    <a:lstStyle/>
                    <a:p>
                      <a:r>
                        <a:rPr lang="en-US" sz="1400" dirty="0"/>
                        <a:t>12:00</a:t>
                      </a:r>
                    </a:p>
                  </a:txBody>
                  <a:tcPr/>
                </a:tc>
                <a:tc>
                  <a:txBody>
                    <a:bodyPr/>
                    <a:lstStyle/>
                    <a:p>
                      <a:r>
                        <a:rPr lang="en-US" sz="1400" dirty="0"/>
                        <a:t>40%</a:t>
                      </a:r>
                    </a:p>
                  </a:txBody>
                  <a:tcPr/>
                </a:tc>
                <a:tc>
                  <a:txBody>
                    <a:bodyPr/>
                    <a:lstStyle/>
                    <a:p>
                      <a:r>
                        <a:rPr lang="en-US" sz="1400" dirty="0"/>
                        <a:t>400,000</a:t>
                      </a:r>
                    </a:p>
                  </a:txBody>
                  <a:tcPr/>
                </a:tc>
                <a:extLst>
                  <a:ext uri="{0D108BD9-81ED-4DB2-BD59-A6C34878D82A}">
                    <a16:rowId xmlns:a16="http://schemas.microsoft.com/office/drawing/2014/main" val="10002"/>
                  </a:ext>
                </a:extLst>
              </a:tr>
              <a:tr h="432048">
                <a:tc>
                  <a:txBody>
                    <a:bodyPr/>
                    <a:lstStyle/>
                    <a:p>
                      <a:r>
                        <a:rPr lang="en-US" sz="1400" dirty="0"/>
                        <a:t>15:00</a:t>
                      </a:r>
                    </a:p>
                  </a:txBody>
                  <a:tcPr/>
                </a:tc>
                <a:tc>
                  <a:txBody>
                    <a:bodyPr/>
                    <a:lstStyle/>
                    <a:p>
                      <a:r>
                        <a:rPr lang="en-US" sz="1400" dirty="0"/>
                        <a:t>71%</a:t>
                      </a:r>
                    </a:p>
                  </a:txBody>
                  <a:tcPr/>
                </a:tc>
                <a:tc>
                  <a:txBody>
                    <a:bodyPr/>
                    <a:lstStyle/>
                    <a:p>
                      <a:r>
                        <a:rPr lang="en-US" sz="1400" dirty="0"/>
                        <a:t>710,000</a:t>
                      </a:r>
                    </a:p>
                  </a:txBody>
                  <a:tcPr/>
                </a:tc>
                <a:extLst>
                  <a:ext uri="{0D108BD9-81ED-4DB2-BD59-A6C34878D82A}">
                    <a16:rowId xmlns:a16="http://schemas.microsoft.com/office/drawing/2014/main" val="10003"/>
                  </a:ext>
                </a:extLst>
              </a:tr>
              <a:tr h="432048">
                <a:tc>
                  <a:txBody>
                    <a:bodyPr/>
                    <a:lstStyle/>
                    <a:p>
                      <a:r>
                        <a:rPr lang="en-US" sz="1400" dirty="0"/>
                        <a:t>16:00</a:t>
                      </a:r>
                    </a:p>
                  </a:txBody>
                  <a:tcPr/>
                </a:tc>
                <a:tc>
                  <a:txBody>
                    <a:bodyPr/>
                    <a:lstStyle/>
                    <a:p>
                      <a:r>
                        <a:rPr lang="en-US" sz="1400" dirty="0"/>
                        <a:t>100%</a:t>
                      </a:r>
                    </a:p>
                  </a:txBody>
                  <a:tcPr/>
                </a:tc>
                <a:tc>
                  <a:txBody>
                    <a:bodyPr/>
                    <a:lstStyle/>
                    <a:p>
                      <a:r>
                        <a:rPr lang="en-US" sz="1400" dirty="0"/>
                        <a:t>1,000,000</a:t>
                      </a:r>
                    </a:p>
                  </a:txBody>
                  <a:tcPr/>
                </a:tc>
                <a:extLst>
                  <a:ext uri="{0D108BD9-81ED-4DB2-BD59-A6C34878D82A}">
                    <a16:rowId xmlns:a16="http://schemas.microsoft.com/office/drawing/2014/main" val="10004"/>
                  </a:ext>
                </a:extLst>
              </a:tr>
            </a:tbl>
          </a:graphicData>
        </a:graphic>
      </p:graphicFrame>
      <p:sp>
        <p:nvSpPr>
          <p:cNvPr id="16" name="TextBox 15">
            <a:extLst>
              <a:ext uri="{FF2B5EF4-FFF2-40B4-BE49-F238E27FC236}">
                <a16:creationId xmlns:a16="http://schemas.microsoft.com/office/drawing/2014/main" id="{5350F8FE-790A-4C60-84F0-A75AAA6291D0}"/>
              </a:ext>
            </a:extLst>
          </p:cNvPr>
          <p:cNvSpPr txBox="1"/>
          <p:nvPr/>
        </p:nvSpPr>
        <p:spPr>
          <a:xfrm>
            <a:off x="5796136" y="2708920"/>
            <a:ext cx="2999283" cy="584775"/>
          </a:xfrm>
          <a:prstGeom prst="rect">
            <a:avLst/>
          </a:prstGeom>
          <a:noFill/>
        </p:spPr>
        <p:txBody>
          <a:bodyPr wrap="none" rtlCol="0">
            <a:spAutoFit/>
          </a:bodyPr>
          <a:lstStyle/>
          <a:p>
            <a:r>
              <a:rPr lang="en-US" sz="1600" b="1" u="sng" dirty="0"/>
              <a:t>Example</a:t>
            </a:r>
          </a:p>
          <a:p>
            <a:r>
              <a:rPr lang="en-US" sz="1600" dirty="0"/>
              <a:t>VWAP Buy 1,000,000 </a:t>
            </a:r>
            <a:r>
              <a:rPr lang="en-US" sz="1600" dirty="0" err="1"/>
              <a:t>Alimama</a:t>
            </a:r>
            <a:endParaRPr lang="en-US" sz="1600" dirty="0"/>
          </a:p>
        </p:txBody>
      </p:sp>
      <p:grpSp>
        <p:nvGrpSpPr>
          <p:cNvPr id="13" name="Group 12">
            <a:extLst>
              <a:ext uri="{FF2B5EF4-FFF2-40B4-BE49-F238E27FC236}">
                <a16:creationId xmlns:a16="http://schemas.microsoft.com/office/drawing/2014/main" id="{A055475D-94D2-4DEB-94DD-4528251C1A57}"/>
              </a:ext>
            </a:extLst>
          </p:cNvPr>
          <p:cNvGrpSpPr/>
          <p:nvPr/>
        </p:nvGrpSpPr>
        <p:grpSpPr>
          <a:xfrm>
            <a:off x="476300" y="2984286"/>
            <a:ext cx="5124400" cy="3253026"/>
            <a:chOff x="476300" y="2696254"/>
            <a:chExt cx="5124400" cy="3253026"/>
          </a:xfrm>
        </p:grpSpPr>
        <p:pic>
          <p:nvPicPr>
            <p:cNvPr id="14" name="Picture 13" descr="VWAP-V2.docx - Microsoft Word">
              <a:extLst>
                <a:ext uri="{FF2B5EF4-FFF2-40B4-BE49-F238E27FC236}">
                  <a16:creationId xmlns:a16="http://schemas.microsoft.com/office/drawing/2014/main" id="{80C876B2-F77C-4CDA-8C06-5D9087607444}"/>
                </a:ext>
              </a:extLst>
            </p:cNvPr>
            <p:cNvPicPr>
              <a:picLocks noChangeAspect="1"/>
            </p:cNvPicPr>
            <p:nvPr/>
          </p:nvPicPr>
          <p:blipFill rotWithShape="1">
            <a:blip r:embed="rId3">
              <a:extLst>
                <a:ext uri="{28A0092B-C50C-407E-A947-70E740481C1C}">
                  <a14:useLocalDpi xmlns:a14="http://schemas.microsoft.com/office/drawing/2010/main" val="0"/>
                </a:ext>
              </a:extLst>
            </a:blip>
            <a:srcRect l="28020" t="29934" r="27839" b="22298"/>
            <a:stretch/>
          </p:blipFill>
          <p:spPr>
            <a:xfrm>
              <a:off x="476300" y="2696254"/>
              <a:ext cx="5124400" cy="3253026"/>
            </a:xfrm>
            <a:prstGeom prst="rect">
              <a:avLst/>
            </a:prstGeom>
          </p:spPr>
        </p:pic>
        <p:sp>
          <p:nvSpPr>
            <p:cNvPr id="17" name="Oval 16">
              <a:extLst>
                <a:ext uri="{FF2B5EF4-FFF2-40B4-BE49-F238E27FC236}">
                  <a16:creationId xmlns:a16="http://schemas.microsoft.com/office/drawing/2014/main" id="{D6188FB1-71D6-47A6-9866-619EAF8FF0C3}"/>
                </a:ext>
              </a:extLst>
            </p:cNvPr>
            <p:cNvSpPr/>
            <p:nvPr/>
          </p:nvSpPr>
          <p:spPr bwMode="auto">
            <a:xfrm>
              <a:off x="1187624" y="5157192"/>
              <a:ext cx="72008" cy="36875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9" name="Oval 18">
            <a:extLst>
              <a:ext uri="{FF2B5EF4-FFF2-40B4-BE49-F238E27FC236}">
                <a16:creationId xmlns:a16="http://schemas.microsoft.com/office/drawing/2014/main" id="{C5ABC958-5393-4E3E-863A-E83EBFA8FF98}"/>
              </a:ext>
            </a:extLst>
          </p:cNvPr>
          <p:cNvSpPr/>
          <p:nvPr/>
        </p:nvSpPr>
        <p:spPr bwMode="auto">
          <a:xfrm>
            <a:off x="5724128" y="3861048"/>
            <a:ext cx="2928046" cy="36875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TextBox 19">
            <a:extLst>
              <a:ext uri="{FF2B5EF4-FFF2-40B4-BE49-F238E27FC236}">
                <a16:creationId xmlns:a16="http://schemas.microsoft.com/office/drawing/2014/main" id="{10070137-ADA1-42A4-A057-9FAF97C98A27}"/>
              </a:ext>
            </a:extLst>
          </p:cNvPr>
          <p:cNvSpPr txBox="1"/>
          <p:nvPr/>
        </p:nvSpPr>
        <p:spPr>
          <a:xfrm>
            <a:off x="5675575" y="5661248"/>
            <a:ext cx="3360921" cy="584775"/>
          </a:xfrm>
          <a:prstGeom prst="rect">
            <a:avLst/>
          </a:prstGeom>
          <a:noFill/>
        </p:spPr>
        <p:txBody>
          <a:bodyPr wrap="square" rtlCol="0">
            <a:spAutoFit/>
          </a:bodyPr>
          <a:lstStyle/>
          <a:p>
            <a:r>
              <a:rPr lang="en-HK" sz="1600" dirty="0">
                <a:solidFill>
                  <a:srgbClr val="0070C0"/>
                </a:solidFill>
              </a:rPr>
              <a:t>How would you buy 12% (120,000) shares of </a:t>
            </a:r>
            <a:r>
              <a:rPr lang="en-HK" sz="1600" dirty="0" err="1">
                <a:solidFill>
                  <a:srgbClr val="0070C0"/>
                </a:solidFill>
              </a:rPr>
              <a:t>Alimama</a:t>
            </a:r>
            <a:r>
              <a:rPr lang="en-HK" sz="1600" dirty="0">
                <a:solidFill>
                  <a:srgbClr val="0070C0"/>
                </a:solidFill>
              </a:rPr>
              <a:t> by 10am?</a:t>
            </a:r>
          </a:p>
        </p:txBody>
      </p:sp>
    </p:spTree>
    <p:extLst>
      <p:ext uri="{BB962C8B-B14F-4D97-AF65-F5344CB8AC3E}">
        <p14:creationId xmlns:p14="http://schemas.microsoft.com/office/powerpoint/2010/main" val="3760059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17853" cy="487383"/>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Order Placement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10070137-ADA1-42A4-A057-9FAF97C98A27}"/>
              </a:ext>
            </a:extLst>
          </p:cNvPr>
          <p:cNvSpPr txBox="1"/>
          <p:nvPr/>
        </p:nvSpPr>
        <p:spPr>
          <a:xfrm>
            <a:off x="2339752" y="2060848"/>
            <a:ext cx="4248472" cy="646331"/>
          </a:xfrm>
          <a:prstGeom prst="rect">
            <a:avLst/>
          </a:prstGeom>
          <a:noFill/>
        </p:spPr>
        <p:txBody>
          <a:bodyPr wrap="square" rtlCol="0">
            <a:spAutoFit/>
          </a:bodyPr>
          <a:lstStyle/>
          <a:p>
            <a:r>
              <a:rPr lang="en-HK" sz="1800" b="1" dirty="0"/>
              <a:t>Target</a:t>
            </a:r>
            <a:r>
              <a:rPr lang="en-HK" sz="1800" dirty="0"/>
              <a:t>: </a:t>
            </a:r>
            <a:r>
              <a:rPr lang="en-HK" sz="1800" dirty="0">
                <a:solidFill>
                  <a:srgbClr val="0070C0"/>
                </a:solidFill>
              </a:rPr>
              <a:t>Buy 12% (120,000 shares)</a:t>
            </a:r>
            <a:endParaRPr lang="en-HK" sz="1800" dirty="0"/>
          </a:p>
          <a:p>
            <a:r>
              <a:rPr lang="en-HK" sz="1800" dirty="0" err="1"/>
              <a:t>Alimama</a:t>
            </a:r>
            <a:r>
              <a:rPr lang="en-HK" sz="1800" dirty="0"/>
              <a:t> order book at 10am</a:t>
            </a:r>
          </a:p>
        </p:txBody>
      </p:sp>
      <p:graphicFrame>
        <p:nvGraphicFramePr>
          <p:cNvPr id="18" name="Table 17">
            <a:extLst>
              <a:ext uri="{FF2B5EF4-FFF2-40B4-BE49-F238E27FC236}">
                <a16:creationId xmlns:a16="http://schemas.microsoft.com/office/drawing/2014/main" id="{C2B66A0C-0055-4DDD-9ADB-C447E0832457}"/>
              </a:ext>
            </a:extLst>
          </p:cNvPr>
          <p:cNvGraphicFramePr>
            <a:graphicFrameLocks noGrp="1"/>
          </p:cNvGraphicFramePr>
          <p:nvPr>
            <p:extLst>
              <p:ext uri="{D42A27DB-BD31-4B8C-83A1-F6EECF244321}">
                <p14:modId xmlns:p14="http://schemas.microsoft.com/office/powerpoint/2010/main" val="3802663629"/>
              </p:ext>
            </p:extLst>
          </p:nvPr>
        </p:nvGraphicFramePr>
        <p:xfrm>
          <a:off x="2339752" y="2691172"/>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E242D749-4A73-430A-B9F9-862D6BC0EED0}"/>
              </a:ext>
            </a:extLst>
          </p:cNvPr>
          <p:cNvSpPr txBox="1"/>
          <p:nvPr/>
        </p:nvSpPr>
        <p:spPr>
          <a:xfrm>
            <a:off x="1799938" y="4305870"/>
            <a:ext cx="5580374" cy="923330"/>
          </a:xfrm>
          <a:prstGeom prst="rect">
            <a:avLst/>
          </a:prstGeom>
          <a:noFill/>
        </p:spPr>
        <p:txBody>
          <a:bodyPr wrap="none" rtlCol="0">
            <a:spAutoFit/>
          </a:bodyPr>
          <a:lstStyle/>
          <a:p>
            <a:r>
              <a:rPr lang="en-HK" sz="1800" b="1" dirty="0"/>
              <a:t>Option 1</a:t>
            </a:r>
            <a:r>
              <a:rPr lang="en-HK" sz="1800" dirty="0"/>
              <a:t>: Immediately buy 120,000 at 10am</a:t>
            </a:r>
          </a:p>
          <a:p>
            <a:r>
              <a:rPr lang="en-HK" sz="1800" b="1" dirty="0"/>
              <a:t>Executions</a:t>
            </a:r>
            <a:r>
              <a:rPr lang="en-HK" sz="1800" dirty="0"/>
              <a:t>: </a:t>
            </a:r>
            <a:r>
              <a:rPr lang="en-HK" sz="1800" dirty="0">
                <a:hlinkClick r:id="rId3"/>
              </a:rPr>
              <a:t>9.6@20,000</a:t>
            </a:r>
            <a:r>
              <a:rPr lang="en-HK" sz="1800" dirty="0"/>
              <a:t>, </a:t>
            </a:r>
            <a:r>
              <a:rPr lang="en-HK" sz="1800" dirty="0">
                <a:hlinkClick r:id="rId4"/>
              </a:rPr>
              <a:t>9.7@50,000</a:t>
            </a:r>
            <a:r>
              <a:rPr lang="en-HK" sz="1800" dirty="0"/>
              <a:t>, </a:t>
            </a:r>
            <a:r>
              <a:rPr lang="en-HK" sz="1800" dirty="0">
                <a:hlinkClick r:id="rId5"/>
              </a:rPr>
              <a:t>9.8@50,000</a:t>
            </a:r>
            <a:endParaRPr lang="en-HK" sz="1800" dirty="0"/>
          </a:p>
          <a:p>
            <a:r>
              <a:rPr lang="en-HK" sz="1800" b="1" dirty="0"/>
              <a:t>Average Executed Price</a:t>
            </a:r>
            <a:r>
              <a:rPr lang="en-HK" sz="1800" dirty="0"/>
              <a:t>: 9.725</a:t>
            </a:r>
          </a:p>
        </p:txBody>
      </p:sp>
      <p:sp>
        <p:nvSpPr>
          <p:cNvPr id="8" name="TextBox 7">
            <a:extLst>
              <a:ext uri="{FF2B5EF4-FFF2-40B4-BE49-F238E27FC236}">
                <a16:creationId xmlns:a16="http://schemas.microsoft.com/office/drawing/2014/main" id="{C6E6E2A9-1679-4DC5-9E0E-88DD4FBA7105}"/>
              </a:ext>
            </a:extLst>
          </p:cNvPr>
          <p:cNvSpPr txBox="1"/>
          <p:nvPr/>
        </p:nvSpPr>
        <p:spPr>
          <a:xfrm>
            <a:off x="1259632" y="5517232"/>
            <a:ext cx="6735755" cy="461665"/>
          </a:xfrm>
          <a:prstGeom prst="rect">
            <a:avLst/>
          </a:prstGeom>
          <a:noFill/>
        </p:spPr>
        <p:txBody>
          <a:bodyPr wrap="none" rtlCol="0">
            <a:spAutoFit/>
          </a:bodyPr>
          <a:lstStyle/>
          <a:p>
            <a:r>
              <a:rPr lang="en-HK" dirty="0"/>
              <a:t>Ideally, should get a lower execution price at 9.5</a:t>
            </a:r>
          </a:p>
        </p:txBody>
      </p:sp>
    </p:spTree>
    <p:extLst>
      <p:ext uri="{BB962C8B-B14F-4D97-AF65-F5344CB8AC3E}">
        <p14:creationId xmlns:p14="http://schemas.microsoft.com/office/powerpoint/2010/main" val="168008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Ahead or behind Window</a:t>
            </a:r>
          </a:p>
        </p:txBody>
      </p:sp>
      <p:sp>
        <p:nvSpPr>
          <p:cNvPr id="6" name="Content Placeholder 1"/>
          <p:cNvSpPr txBox="1">
            <a:spLocks/>
          </p:cNvSpPr>
          <p:nvPr/>
        </p:nvSpPr>
        <p:spPr>
          <a:xfrm>
            <a:off x="323528" y="4293095"/>
            <a:ext cx="8305428" cy="194419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Trade more frequently with smaller order size. </a:t>
            </a:r>
          </a:p>
          <a:p>
            <a:pPr>
              <a:buFont typeface="Arial" panose="020B0604020202020204" pitchFamily="34" charset="0"/>
              <a:buChar char="•"/>
            </a:pPr>
            <a:r>
              <a:rPr lang="en-US" sz="1600" dirty="0"/>
              <a:t>Allow a </a:t>
            </a:r>
            <a:r>
              <a:rPr lang="en-US" sz="1600" b="1" dirty="0">
                <a:solidFill>
                  <a:srgbClr val="0070C0"/>
                </a:solidFill>
              </a:rPr>
              <a:t>2% to 5% deviation </a:t>
            </a:r>
            <a:r>
              <a:rPr lang="en-US" sz="1600" dirty="0"/>
              <a:t>(window size) from the volume profile target. </a:t>
            </a:r>
          </a:p>
          <a:p>
            <a:pPr>
              <a:buFont typeface="Arial" panose="020B0604020202020204" pitchFamily="34" charset="0"/>
              <a:buChar char="•"/>
            </a:pPr>
            <a:r>
              <a:rPr lang="en-US" sz="1600" dirty="0"/>
              <a:t>The windows size depends on the </a:t>
            </a:r>
            <a:r>
              <a:rPr lang="en-US" sz="1600" b="1" dirty="0">
                <a:solidFill>
                  <a:srgbClr val="0070C0"/>
                </a:solidFill>
              </a:rPr>
              <a:t>stock rice volatility. </a:t>
            </a:r>
            <a:r>
              <a:rPr lang="en-US" sz="1600" dirty="0"/>
              <a:t>Usually more volatile stock has narrower window size</a:t>
            </a:r>
            <a:r>
              <a:rPr lang="en-US" sz="1600" b="1" dirty="0">
                <a:solidFill>
                  <a:srgbClr val="0070C0"/>
                </a:solidFill>
              </a:rPr>
              <a:t> </a:t>
            </a:r>
            <a:r>
              <a:rPr lang="en-US" sz="1600" dirty="0">
                <a:sym typeface="Wingdings" panose="05000000000000000000" pitchFamily="2" charset="2"/>
              </a:rPr>
              <a:t>(reduce </a:t>
            </a:r>
            <a:r>
              <a:rPr lang="en-US" sz="1600" b="1" dirty="0">
                <a:solidFill>
                  <a:srgbClr val="0070C0"/>
                </a:solidFill>
                <a:sym typeface="Wingdings" panose="05000000000000000000" pitchFamily="2" charset="2"/>
              </a:rPr>
              <a:t>tracking error</a:t>
            </a:r>
            <a:r>
              <a:rPr lang="en-US" sz="1600" dirty="0">
                <a:sym typeface="Wingdings" panose="05000000000000000000" pitchFamily="2" charset="2"/>
              </a:rPr>
              <a:t>)</a:t>
            </a:r>
            <a:endParaRPr lang="en-US" sz="1600" dirty="0"/>
          </a:p>
          <a:p>
            <a:pPr>
              <a:buFont typeface="Arial" panose="020B0604020202020204" pitchFamily="34" charset="0"/>
              <a:buChar char="•"/>
            </a:pPr>
            <a:r>
              <a:rPr lang="en-US" sz="1600" b="1" dirty="0">
                <a:solidFill>
                  <a:srgbClr val="0070C0"/>
                </a:solidFill>
              </a:rPr>
              <a:t>Start with passive order to improve the pricing and work progressively if the Algo is starting to get behind</a:t>
            </a:r>
            <a:r>
              <a:rPr lang="en-US" sz="1600" dirty="0"/>
              <a:t> the schedule. (i.e. for buy order, send some order quantity to best bid first)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75656" y="2420888"/>
            <a:ext cx="5256584" cy="1576830"/>
            <a:chOff x="1475656" y="2996952"/>
            <a:chExt cx="5256584" cy="157683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Ahead</a:t>
              </a:r>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Behind</a:t>
              </a:r>
            </a:p>
          </p:txBody>
        </p:sp>
        <p:sp>
          <p:nvSpPr>
            <p:cNvPr id="9" name="TextBox 8"/>
            <p:cNvSpPr txBox="1"/>
            <p:nvPr/>
          </p:nvSpPr>
          <p:spPr>
            <a:xfrm>
              <a:off x="2051720" y="3253886"/>
              <a:ext cx="809837" cy="338554"/>
            </a:xfrm>
            <a:prstGeom prst="rect">
              <a:avLst/>
            </a:prstGeom>
            <a:noFill/>
          </p:spPr>
          <p:txBody>
            <a:bodyPr wrap="none" rtlCol="0">
              <a:spAutoFit/>
            </a:bodyPr>
            <a:lstStyle/>
            <a:p>
              <a:r>
                <a:rPr lang="en-US" sz="1600" dirty="0"/>
                <a:t>Slower</a:t>
              </a:r>
            </a:p>
          </p:txBody>
        </p:sp>
        <p:sp>
          <p:nvSpPr>
            <p:cNvPr id="12" name="TextBox 11"/>
            <p:cNvSpPr txBox="1"/>
            <p:nvPr/>
          </p:nvSpPr>
          <p:spPr>
            <a:xfrm>
              <a:off x="5461627" y="3253886"/>
              <a:ext cx="766557" cy="338554"/>
            </a:xfrm>
            <a:prstGeom prst="rect">
              <a:avLst/>
            </a:prstGeom>
            <a:noFill/>
          </p:spPr>
          <p:txBody>
            <a:bodyPr wrap="none" rtlCol="0">
              <a:spAutoFit/>
            </a:bodyPr>
            <a:lstStyle/>
            <a:p>
              <a:r>
                <a:rPr lang="en-US" sz="1600" dirty="0"/>
                <a:t>Faster</a:t>
              </a:r>
            </a:p>
          </p:txBody>
        </p:sp>
      </p:grpSp>
    </p:spTree>
    <p:extLst>
      <p:ext uri="{BB962C8B-B14F-4D97-AF65-F5344CB8AC3E}">
        <p14:creationId xmlns:p14="http://schemas.microsoft.com/office/powerpoint/2010/main" val="294199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Practice – Trading Desk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800" dirty="0"/>
          </a:p>
        </p:txBody>
      </p:sp>
      <p:pic>
        <p:nvPicPr>
          <p:cNvPr id="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082"/>
          <a:stretch/>
        </p:blipFill>
        <p:spPr bwMode="auto">
          <a:xfrm>
            <a:off x="428989" y="1700808"/>
            <a:ext cx="3604493"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f_image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706514"/>
            <a:ext cx="4032448" cy="225380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3798684" y="2716860"/>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 name="Picture 2" descr="My Hong Kong taxi has 7 phones : r/mildlyinteres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147" y="4041068"/>
            <a:ext cx="2965617" cy="222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6" name="TextBox 5">
            <a:extLst>
              <a:ext uri="{FF2B5EF4-FFF2-40B4-BE49-F238E27FC236}">
                <a16:creationId xmlns:a16="http://schemas.microsoft.com/office/drawing/2014/main" id="{1FA90E9E-BD7A-4206-94AC-46DC6554A9BC}"/>
              </a:ext>
            </a:extLst>
          </p:cNvPr>
          <p:cNvSpPr txBox="1"/>
          <p:nvPr/>
        </p:nvSpPr>
        <p:spPr>
          <a:xfrm>
            <a:off x="402403" y="1729839"/>
            <a:ext cx="5210869" cy="2862322"/>
          </a:xfrm>
          <a:prstGeom prst="rect">
            <a:avLst/>
          </a:prstGeom>
          <a:noFill/>
        </p:spPr>
        <p:txBody>
          <a:bodyPr wrap="square" rtlCol="0">
            <a:spAutoFit/>
          </a:bodyPr>
          <a:lstStyle/>
          <a:p>
            <a:r>
              <a:rPr lang="en-US" sz="1800" b="1" u="sng" dirty="0"/>
              <a:t>Order Book Features</a:t>
            </a:r>
            <a:endParaRPr lang="en-US" sz="2000" b="1" u="sng" dirty="0"/>
          </a:p>
          <a:p>
            <a:r>
              <a:rPr lang="en-HK" sz="1800" dirty="0"/>
              <a:t>VWAP Algo choose to behind the schedule (trade slower) or ahead (trade faster) according to the predicted </a:t>
            </a:r>
            <a:r>
              <a:rPr lang="en-HK" sz="1800" b="1" dirty="0">
                <a:solidFill>
                  <a:srgbClr val="0070C0"/>
                </a:solidFill>
              </a:rPr>
              <a:t>short term price direction</a:t>
            </a:r>
            <a:r>
              <a:rPr lang="en-HK" sz="1800" dirty="0"/>
              <a:t>. The prediction is based on </a:t>
            </a:r>
            <a:r>
              <a:rPr lang="en-HK" sz="1800" b="1" dirty="0">
                <a:solidFill>
                  <a:srgbClr val="0070C0"/>
                </a:solidFill>
              </a:rPr>
              <a:t>Order Book features</a:t>
            </a:r>
          </a:p>
          <a:p>
            <a:endParaRPr lang="en-HK" sz="1800" dirty="0"/>
          </a:p>
          <a:p>
            <a:r>
              <a:rPr lang="en-HK" sz="1800" dirty="0"/>
              <a:t>Trade slower if the stock price is predicted to becoming more favourable (i.e. price go down for Buy order)</a:t>
            </a:r>
          </a:p>
          <a:p>
            <a:endParaRPr lang="en-HK" sz="1800" dirty="0"/>
          </a:p>
        </p:txBody>
      </p:sp>
      <p:grpSp>
        <p:nvGrpSpPr>
          <p:cNvPr id="13" name="Group 12">
            <a:extLst>
              <a:ext uri="{FF2B5EF4-FFF2-40B4-BE49-F238E27FC236}">
                <a16:creationId xmlns:a16="http://schemas.microsoft.com/office/drawing/2014/main" id="{573D9995-43A0-DF94-50EC-12E65B4D81E7}"/>
              </a:ext>
            </a:extLst>
          </p:cNvPr>
          <p:cNvGrpSpPr/>
          <p:nvPr/>
        </p:nvGrpSpPr>
        <p:grpSpPr>
          <a:xfrm>
            <a:off x="5775128" y="2544178"/>
            <a:ext cx="2829320" cy="3477110"/>
            <a:chOff x="5703120" y="2328154"/>
            <a:chExt cx="2829320" cy="3477110"/>
          </a:xfrm>
        </p:grpSpPr>
        <p:pic>
          <p:nvPicPr>
            <p:cNvPr id="8" name="Picture 7">
              <a:extLst>
                <a:ext uri="{FF2B5EF4-FFF2-40B4-BE49-F238E27FC236}">
                  <a16:creationId xmlns:a16="http://schemas.microsoft.com/office/drawing/2014/main" id="{CF77C239-CCAB-5C6E-CA4A-6DDB5E3BEC6A}"/>
                </a:ext>
              </a:extLst>
            </p:cNvPr>
            <p:cNvPicPr>
              <a:picLocks noChangeAspect="1"/>
            </p:cNvPicPr>
            <p:nvPr/>
          </p:nvPicPr>
          <p:blipFill>
            <a:blip r:embed="rId2"/>
            <a:stretch>
              <a:fillRect/>
            </a:stretch>
          </p:blipFill>
          <p:spPr>
            <a:xfrm>
              <a:off x="5703120" y="2328154"/>
              <a:ext cx="2829320" cy="3477110"/>
            </a:xfrm>
            <a:prstGeom prst="rect">
              <a:avLst/>
            </a:prstGeom>
          </p:spPr>
        </p:pic>
        <p:sp>
          <p:nvSpPr>
            <p:cNvPr id="10" name="Arrow: Up 9">
              <a:extLst>
                <a:ext uri="{FF2B5EF4-FFF2-40B4-BE49-F238E27FC236}">
                  <a16:creationId xmlns:a16="http://schemas.microsoft.com/office/drawing/2014/main" id="{40A72F3A-6275-C5F9-B205-00BC85146292}"/>
                </a:ext>
              </a:extLst>
            </p:cNvPr>
            <p:cNvSpPr/>
            <p:nvPr/>
          </p:nvSpPr>
          <p:spPr bwMode="auto">
            <a:xfrm>
              <a:off x="6588224" y="3501008"/>
              <a:ext cx="484632" cy="978408"/>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Arrow: Down 10">
              <a:extLst>
                <a:ext uri="{FF2B5EF4-FFF2-40B4-BE49-F238E27FC236}">
                  <a16:creationId xmlns:a16="http://schemas.microsoft.com/office/drawing/2014/main" id="{119D6AB1-B591-2F1F-27AE-3B2143F5A5A6}"/>
                </a:ext>
              </a:extLst>
            </p:cNvPr>
            <p:cNvSpPr/>
            <p:nvPr/>
          </p:nvSpPr>
          <p:spPr bwMode="auto">
            <a:xfrm>
              <a:off x="7072856" y="3573016"/>
              <a:ext cx="484632" cy="97840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aphicFrame>
        <p:nvGraphicFramePr>
          <p:cNvPr id="14" name="Table 13">
            <a:extLst>
              <a:ext uri="{FF2B5EF4-FFF2-40B4-BE49-F238E27FC236}">
                <a16:creationId xmlns:a16="http://schemas.microsoft.com/office/drawing/2014/main" id="{353F3C97-B2FC-4A11-5615-CA55D8A7E9BD}"/>
              </a:ext>
            </a:extLst>
          </p:cNvPr>
          <p:cNvGraphicFramePr>
            <a:graphicFrameLocks noGrp="1"/>
          </p:cNvGraphicFramePr>
          <p:nvPr>
            <p:extLst>
              <p:ext uri="{D42A27DB-BD31-4B8C-83A1-F6EECF244321}">
                <p14:modId xmlns:p14="http://schemas.microsoft.com/office/powerpoint/2010/main" val="2157797046"/>
              </p:ext>
            </p:extLst>
          </p:nvPr>
        </p:nvGraphicFramePr>
        <p:xfrm>
          <a:off x="1043608" y="4586318"/>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9053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3933056"/>
            <a:ext cx="823342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Book 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a:p>
          <a:p>
            <a:r>
              <a:rPr lang="en-US" sz="1600" dirty="0"/>
              <a:t>For buying order, if the bid size is much larger than the ask size, the VWAP Algo should be more willing to trade aggressively as the price is more likely to go up rather than down. Vice versa, if the Ask size is larger, the Algo should wait more patiently.</a:t>
            </a:r>
          </a:p>
          <a:p>
            <a:endParaRPr lang="en-US" sz="1600" dirty="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265945156"/>
              </p:ext>
            </p:extLst>
          </p:nvPr>
        </p:nvGraphicFramePr>
        <p:xfrm>
          <a:off x="2195736" y="2354070"/>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2D058749-0793-4D16-BA86-2CDE39349ECC}"/>
              </a:ext>
            </a:extLst>
          </p:cNvPr>
          <p:cNvSpPr txBox="1"/>
          <p:nvPr/>
        </p:nvSpPr>
        <p:spPr>
          <a:xfrm>
            <a:off x="467544" y="1804754"/>
            <a:ext cx="5037213" cy="400110"/>
          </a:xfrm>
          <a:prstGeom prst="rect">
            <a:avLst/>
          </a:prstGeom>
          <a:noFill/>
        </p:spPr>
        <p:txBody>
          <a:bodyPr wrap="none" rtlCol="0">
            <a:spAutoFit/>
          </a:bodyPr>
          <a:lstStyle/>
          <a:p>
            <a:r>
              <a:rPr lang="en-HK" sz="2000" dirty="0"/>
              <a:t>For Buy order, trade faster or slower now? </a:t>
            </a:r>
          </a:p>
        </p:txBody>
      </p:sp>
    </p:spTree>
    <p:extLst>
      <p:ext uri="{BB962C8B-B14F-4D97-AF65-F5344CB8AC3E}">
        <p14:creationId xmlns:p14="http://schemas.microsoft.com/office/powerpoint/2010/main" val="419193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23528" y="4005064"/>
            <a:ext cx="8424936"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a:p>
          <a:p>
            <a:r>
              <a:rPr lang="en-US" sz="1600" dirty="0"/>
              <a:t>In the above example, the Buy Order running VWAP Price is 9.9, and the current market is offering at 9.6, the Algo should be more active to take offer at 9.6 now.</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4266064830"/>
              </p:ext>
            </p:extLst>
          </p:nvPr>
        </p:nvGraphicFramePr>
        <p:xfrm>
          <a:off x="2195736" y="2348880"/>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8609A1AB-6637-49A0-8ADB-4B2418DB1F54}"/>
              </a:ext>
            </a:extLst>
          </p:cNvPr>
          <p:cNvSpPr txBox="1"/>
          <p:nvPr/>
        </p:nvSpPr>
        <p:spPr>
          <a:xfrm>
            <a:off x="467544" y="1804754"/>
            <a:ext cx="8237127" cy="400110"/>
          </a:xfrm>
          <a:prstGeom prst="rect">
            <a:avLst/>
          </a:prstGeom>
          <a:noFill/>
        </p:spPr>
        <p:txBody>
          <a:bodyPr wrap="none" rtlCol="0">
            <a:spAutoFit/>
          </a:bodyPr>
          <a:lstStyle/>
          <a:p>
            <a:r>
              <a:rPr lang="en-HK" sz="2000" dirty="0"/>
              <a:t>Current Order VWAP is 9.9; for Buy order, trade faster or slower now? </a:t>
            </a:r>
          </a:p>
        </p:txBody>
      </p:sp>
    </p:spTree>
    <p:extLst>
      <p:ext uri="{BB962C8B-B14F-4D97-AF65-F5344CB8AC3E}">
        <p14:creationId xmlns:p14="http://schemas.microsoft.com/office/powerpoint/2010/main" val="10870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4149080"/>
            <a:ext cx="7848872"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Bid/Ask Spread</a:t>
            </a:r>
          </a:p>
          <a:p>
            <a:r>
              <a:rPr lang="en-US" sz="1600" dirty="0"/>
              <a:t>Bid/Ask spread is the </a:t>
            </a:r>
            <a:r>
              <a:rPr lang="en-US" sz="1600" b="1" dirty="0">
                <a:solidFill>
                  <a:srgbClr val="0070C0"/>
                </a:solidFill>
              </a:rPr>
              <a:t>price different between bid and ask</a:t>
            </a:r>
            <a:r>
              <a:rPr lang="en-US" sz="1600" dirty="0"/>
              <a:t>. It is the </a:t>
            </a:r>
            <a:r>
              <a:rPr lang="en-US" sz="1600" b="1" dirty="0">
                <a:solidFill>
                  <a:srgbClr val="0070C0"/>
                </a:solidFill>
              </a:rPr>
              <a:t>transaction cost </a:t>
            </a:r>
            <a:r>
              <a:rPr lang="en-US" sz="1600" dirty="0"/>
              <a:t>when Algo crossing the spread to get </a:t>
            </a:r>
            <a:r>
              <a:rPr lang="en-US" sz="1600" b="1" dirty="0">
                <a:solidFill>
                  <a:srgbClr val="0070C0"/>
                </a:solidFill>
              </a:rPr>
              <a:t>immediate executions</a:t>
            </a:r>
            <a:r>
              <a:rPr lang="en-US" sz="1600" dirty="0"/>
              <a:t>. </a:t>
            </a:r>
          </a:p>
          <a:p>
            <a:endParaRPr lang="en-US" sz="1600" dirty="0"/>
          </a:p>
          <a:p>
            <a:r>
              <a:rPr lang="en-US" sz="1600" dirty="0"/>
              <a:t>When the Bid/Ask is wide (</a:t>
            </a:r>
            <a:r>
              <a:rPr lang="en-US" sz="1600" b="1" dirty="0">
                <a:solidFill>
                  <a:srgbClr val="00B050"/>
                </a:solidFill>
              </a:rPr>
              <a:t>how to determine it’s wide or not</a:t>
            </a:r>
            <a:r>
              <a:rPr lang="en-US" sz="1600" dirty="0"/>
              <a:t>?), the Algo should </a:t>
            </a:r>
            <a:r>
              <a:rPr lang="en-US" sz="1600" b="1" dirty="0">
                <a:solidFill>
                  <a:srgbClr val="0070C0"/>
                </a:solidFill>
              </a:rPr>
              <a:t>wait more patiently </a:t>
            </a:r>
            <a:r>
              <a:rPr lang="en-US" sz="1600" dirty="0"/>
              <a:t>for the spread to be narrowed and avoid crossing the spread. Alternatively. Algo can also send the orders between the bid/ask price to </a:t>
            </a:r>
            <a:r>
              <a:rPr lang="en-US" sz="1600" b="1" dirty="0">
                <a:solidFill>
                  <a:srgbClr val="0070C0"/>
                </a:solidFill>
              </a:rPr>
              <a:t>narrow the spread </a:t>
            </a:r>
            <a:r>
              <a:rPr lang="en-US" sz="1600" dirty="0"/>
              <a:t>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785620170"/>
              </p:ext>
            </p:extLst>
          </p:nvPr>
        </p:nvGraphicFramePr>
        <p:xfrm>
          <a:off x="2195736" y="2348880"/>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3041144" y="3789040"/>
            <a:ext cx="2322944" cy="338554"/>
          </a:xfrm>
          <a:prstGeom prst="rect">
            <a:avLst/>
          </a:prstGeom>
          <a:noFill/>
        </p:spPr>
        <p:txBody>
          <a:bodyPr wrap="none" rtlCol="0">
            <a:spAutoFit/>
          </a:bodyPr>
          <a:lstStyle/>
          <a:p>
            <a:r>
              <a:rPr lang="en-US" sz="1600" dirty="0"/>
              <a:t>Assume Tick Size = 0.1</a:t>
            </a:r>
          </a:p>
        </p:txBody>
      </p:sp>
      <p:sp>
        <p:nvSpPr>
          <p:cNvPr id="8" name="TextBox 7">
            <a:extLst>
              <a:ext uri="{FF2B5EF4-FFF2-40B4-BE49-F238E27FC236}">
                <a16:creationId xmlns:a16="http://schemas.microsoft.com/office/drawing/2014/main" id="{49DDBC3D-9002-49B5-BF64-09F41ED47653}"/>
              </a:ext>
            </a:extLst>
          </p:cNvPr>
          <p:cNvSpPr txBox="1"/>
          <p:nvPr/>
        </p:nvSpPr>
        <p:spPr>
          <a:xfrm>
            <a:off x="467544" y="1804754"/>
            <a:ext cx="5037213" cy="400110"/>
          </a:xfrm>
          <a:prstGeom prst="rect">
            <a:avLst/>
          </a:prstGeom>
          <a:noFill/>
        </p:spPr>
        <p:txBody>
          <a:bodyPr wrap="none" rtlCol="0">
            <a:spAutoFit/>
          </a:bodyPr>
          <a:lstStyle/>
          <a:p>
            <a:r>
              <a:rPr lang="en-HK" sz="2000" dirty="0"/>
              <a:t>For Buy order, trade faster or slower now? </a:t>
            </a:r>
          </a:p>
        </p:txBody>
      </p:sp>
    </p:spTree>
    <p:extLst>
      <p:ext uri="{BB962C8B-B14F-4D97-AF65-F5344CB8AC3E}">
        <p14:creationId xmlns:p14="http://schemas.microsoft.com/office/powerpoint/2010/main" val="114264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3"/>
            <a:ext cx="7776864" cy="100012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Each order book factor is simple but put it altogether would require tuning the </a:t>
            </a:r>
            <a:r>
              <a:rPr lang="en-US" sz="1800" b="1" dirty="0">
                <a:solidFill>
                  <a:srgbClr val="0070C0"/>
                </a:solidFill>
              </a:rPr>
              <a:t>weightings</a:t>
            </a:r>
            <a:r>
              <a:rPr lang="en-US" sz="1800" dirty="0"/>
              <a:t>. </a:t>
            </a:r>
          </a:p>
          <a:p>
            <a:pPr>
              <a:buFont typeface="Arial" panose="020B0604020202020204" pitchFamily="34" charset="0"/>
              <a:buChar char="•"/>
            </a:pPr>
            <a:r>
              <a:rPr lang="en-US" sz="1800" dirty="0"/>
              <a:t>Tuning one set of weightings for all stocks or each stock has it’s own weightings?</a:t>
            </a:r>
          </a:p>
          <a:p>
            <a:pPr marL="0" indent="0"/>
            <a:endParaRPr lang="en-US" sz="1800" b="1" dirty="0">
              <a:solidFill>
                <a:srgbClr val="0070C0"/>
              </a:solidFill>
            </a:endParaRPr>
          </a:p>
          <a:p>
            <a:endParaRPr lang="en-US" sz="1800" dirty="0"/>
          </a:p>
          <a:p>
            <a:endParaRPr lang="en-US" sz="1800" dirty="0"/>
          </a:p>
        </p:txBody>
      </p:sp>
      <p:grpSp>
        <p:nvGrpSpPr>
          <p:cNvPr id="9" name="Group 8">
            <a:extLst>
              <a:ext uri="{FF2B5EF4-FFF2-40B4-BE49-F238E27FC236}">
                <a16:creationId xmlns:a16="http://schemas.microsoft.com/office/drawing/2014/main" id="{AD31F0BE-08AD-4059-9E48-E2494066D48F}"/>
              </a:ext>
            </a:extLst>
          </p:cNvPr>
          <p:cNvGrpSpPr/>
          <p:nvPr/>
        </p:nvGrpSpPr>
        <p:grpSpPr>
          <a:xfrm>
            <a:off x="1567604" y="2992374"/>
            <a:ext cx="7313380" cy="1769330"/>
            <a:chOff x="1567604" y="2992374"/>
            <a:chExt cx="7313380" cy="1769330"/>
          </a:xfrm>
        </p:grpSpPr>
        <p:sp>
          <p:nvSpPr>
            <p:cNvPr id="6" name="TextBox 5">
              <a:extLst>
                <a:ext uri="{FF2B5EF4-FFF2-40B4-BE49-F238E27FC236}">
                  <a16:creationId xmlns:a16="http://schemas.microsoft.com/office/drawing/2014/main" id="{65592811-D52E-4FB6-911A-EE9FB4F66C82}"/>
                </a:ext>
              </a:extLst>
            </p:cNvPr>
            <p:cNvSpPr txBox="1"/>
            <p:nvPr/>
          </p:nvSpPr>
          <p:spPr>
            <a:xfrm>
              <a:off x="1567604" y="3068933"/>
              <a:ext cx="5524676" cy="1692771"/>
            </a:xfrm>
            <a:prstGeom prst="rect">
              <a:avLst/>
            </a:prstGeom>
            <a:noFill/>
          </p:spPr>
          <p:txBody>
            <a:bodyPr wrap="square" rtlCol="0">
              <a:spAutoFit/>
            </a:bodyPr>
            <a:lstStyle/>
            <a:p>
              <a:endParaRPr lang="en-US" sz="2000" dirty="0"/>
            </a:p>
            <a:p>
              <a:r>
                <a:rPr lang="en-US" sz="2000" dirty="0"/>
                <a:t>One set of weightings for all stocks would be too generic and may not well for all stock as different stocks has different characteristic </a:t>
              </a:r>
            </a:p>
            <a:p>
              <a:endParaRPr lang="en-HK" sz="2000" dirty="0"/>
            </a:p>
          </p:txBody>
        </p:sp>
        <p:pic>
          <p:nvPicPr>
            <p:cNvPr id="8" name="Picture 2" descr="Vector Cartoon Illustration of Stock Market... - Stock Illustration  [65674585] - PIXTA">
              <a:extLst>
                <a:ext uri="{FF2B5EF4-FFF2-40B4-BE49-F238E27FC236}">
                  <a16:creationId xmlns:a16="http://schemas.microsoft.com/office/drawing/2014/main" id="{2A50D12C-A38C-4CE4-8E71-A505AA116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709" y="2992374"/>
              <a:ext cx="2104275" cy="16927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F37959-4429-4D7F-9064-6AA42C3D2654}"/>
              </a:ext>
            </a:extLst>
          </p:cNvPr>
          <p:cNvGrpSpPr/>
          <p:nvPr/>
        </p:nvGrpSpPr>
        <p:grpSpPr>
          <a:xfrm>
            <a:off x="263016" y="4616548"/>
            <a:ext cx="7313380" cy="1692772"/>
            <a:chOff x="263016" y="4616548"/>
            <a:chExt cx="7313380" cy="1692772"/>
          </a:xfrm>
        </p:grpSpPr>
        <p:sp>
          <p:nvSpPr>
            <p:cNvPr id="10" name="TextBox 9">
              <a:extLst>
                <a:ext uri="{FF2B5EF4-FFF2-40B4-BE49-F238E27FC236}">
                  <a16:creationId xmlns:a16="http://schemas.microsoft.com/office/drawing/2014/main" id="{A83415C2-4EA4-441D-83E5-CB5B7FDB56E7}"/>
                </a:ext>
              </a:extLst>
            </p:cNvPr>
            <p:cNvSpPr txBox="1"/>
            <p:nvPr/>
          </p:nvSpPr>
          <p:spPr>
            <a:xfrm>
              <a:off x="2319290" y="4616548"/>
              <a:ext cx="5257106" cy="1631216"/>
            </a:xfrm>
            <a:prstGeom prst="rect">
              <a:avLst/>
            </a:prstGeom>
            <a:noFill/>
          </p:spPr>
          <p:txBody>
            <a:bodyPr wrap="square" rtlCol="0">
              <a:spAutoFit/>
            </a:bodyPr>
            <a:lstStyle/>
            <a:p>
              <a:endParaRPr lang="en-US" sz="2000" dirty="0"/>
            </a:p>
            <a:p>
              <a:r>
                <a:rPr lang="en-US" sz="2000" dirty="0"/>
                <a:t>For each stock has it’s own weightings, it may not capture some correlations between similar stocks</a:t>
              </a:r>
            </a:p>
            <a:p>
              <a:endParaRPr lang="en-HK" sz="2000" dirty="0"/>
            </a:p>
          </p:txBody>
        </p:sp>
        <p:pic>
          <p:nvPicPr>
            <p:cNvPr id="1028" name="Picture 4" descr="matplotlib - How can I plot multiple lines using the same array and set  disconnect points in python? - Stack Overflow">
              <a:extLst>
                <a:ext uri="{FF2B5EF4-FFF2-40B4-BE49-F238E27FC236}">
                  <a16:creationId xmlns:a16="http://schemas.microsoft.com/office/drawing/2014/main" id="{1CD2FAB8-D7AE-4DFB-A7FB-E8DF8A9B32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4" t="6621" r="6507"/>
            <a:stretch/>
          </p:blipFill>
          <p:spPr bwMode="auto">
            <a:xfrm>
              <a:off x="263016" y="4616548"/>
              <a:ext cx="2104276" cy="16927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827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46462"/>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967156"/>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39752" y="5826750"/>
            <a:ext cx="4182555" cy="338554"/>
          </a:xfrm>
          <a:prstGeom prst="rect">
            <a:avLst/>
          </a:prstGeom>
          <a:noFill/>
        </p:spPr>
        <p:txBody>
          <a:bodyPr wrap="none" rtlCol="0">
            <a:spAutoFit/>
          </a:bodyPr>
          <a:lstStyle/>
          <a:p>
            <a:r>
              <a:rPr lang="en-US" sz="1600" b="1" i="1" dirty="0"/>
              <a:t>Source</a:t>
            </a:r>
            <a:r>
              <a:rPr lang="en-US" sz="1600" i="1" dirty="0"/>
              <a:t>: Goldman Sachs Securities Division</a:t>
            </a:r>
          </a:p>
        </p:txBody>
      </p:sp>
      <p:sp>
        <p:nvSpPr>
          <p:cNvPr id="4" name="TextBox 3">
            <a:extLst>
              <a:ext uri="{FF2B5EF4-FFF2-40B4-BE49-F238E27FC236}">
                <a16:creationId xmlns:a16="http://schemas.microsoft.com/office/drawing/2014/main" id="{ADADC9FC-678C-49BF-8954-1154F786406A}"/>
              </a:ext>
            </a:extLst>
          </p:cNvPr>
          <p:cNvSpPr txBox="1"/>
          <p:nvPr/>
        </p:nvSpPr>
        <p:spPr>
          <a:xfrm>
            <a:off x="683568" y="1772816"/>
            <a:ext cx="1452642" cy="400110"/>
          </a:xfrm>
          <a:prstGeom prst="rect">
            <a:avLst/>
          </a:prstGeom>
          <a:noFill/>
        </p:spPr>
        <p:txBody>
          <a:bodyPr wrap="none" rtlCol="0">
            <a:spAutoFit/>
          </a:bodyPr>
          <a:lstStyle/>
          <a:p>
            <a:r>
              <a:rPr lang="en-US" sz="2000" b="1" u="sng" dirty="0"/>
              <a:t>Clustering</a:t>
            </a:r>
            <a:endParaRPr lang="en-US" sz="2400" b="1" u="sng" dirty="0"/>
          </a:p>
        </p:txBody>
      </p:sp>
      <p:sp>
        <p:nvSpPr>
          <p:cNvPr id="6" name="TextBox 5">
            <a:extLst>
              <a:ext uri="{FF2B5EF4-FFF2-40B4-BE49-F238E27FC236}">
                <a16:creationId xmlns:a16="http://schemas.microsoft.com/office/drawing/2014/main" id="{1FA90E9E-BD7A-4206-94AC-46DC6554A9BC}"/>
              </a:ext>
            </a:extLst>
          </p:cNvPr>
          <p:cNvSpPr txBox="1"/>
          <p:nvPr/>
        </p:nvSpPr>
        <p:spPr>
          <a:xfrm>
            <a:off x="683568" y="2204864"/>
            <a:ext cx="7393632" cy="707886"/>
          </a:xfrm>
          <a:prstGeom prst="rect">
            <a:avLst/>
          </a:prstGeom>
          <a:noFill/>
        </p:spPr>
        <p:txBody>
          <a:bodyPr wrap="square" rtlCol="0">
            <a:spAutoFit/>
          </a:bodyPr>
          <a:lstStyle/>
          <a:p>
            <a:r>
              <a:rPr lang="en-HK" sz="2000" dirty="0"/>
              <a:t>Group stocks with similar characterises into one cluster and set with the same weightings</a:t>
            </a:r>
          </a:p>
        </p:txBody>
      </p:sp>
    </p:spTree>
    <p:extLst>
      <p:ext uri="{BB962C8B-B14F-4D97-AF65-F5344CB8AC3E}">
        <p14:creationId xmlns:p14="http://schemas.microsoft.com/office/powerpoint/2010/main" val="27069430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a:t>Order book </a:t>
            </a:r>
            <a:r>
              <a:rPr lang="en-US" sz="1600" b="1" dirty="0">
                <a:solidFill>
                  <a:srgbClr val="0070C0"/>
                </a:solidFill>
              </a:rPr>
              <a:t>queue priority</a:t>
            </a:r>
            <a:r>
              <a:rPr lang="en-US" sz="1600" dirty="0"/>
              <a:t>: </a:t>
            </a:r>
          </a:p>
          <a:p>
            <a:pPr marL="685800" lvl="1">
              <a:buFont typeface="Arial" panose="020B0604020202020204" pitchFamily="34" charset="0"/>
              <a:buChar char="•"/>
            </a:pPr>
            <a:r>
              <a:rPr lang="en-US" sz="1400" b="1" dirty="0">
                <a:solidFill>
                  <a:srgbClr val="0070C0"/>
                </a:solidFill>
              </a:rPr>
              <a:t>Price </a:t>
            </a:r>
            <a:r>
              <a:rPr lang="en-US" sz="1400" dirty="0"/>
              <a:t>: </a:t>
            </a:r>
            <a:r>
              <a:rPr lang="en-US" sz="1400" b="1" dirty="0">
                <a:solidFill>
                  <a:srgbClr val="0070C0"/>
                </a:solidFill>
              </a:rPr>
              <a:t>higher</a:t>
            </a:r>
            <a:r>
              <a:rPr lang="en-US" sz="1400" dirty="0"/>
              <a:t> price for </a:t>
            </a:r>
            <a:r>
              <a:rPr lang="en-US" sz="1400" b="1" dirty="0">
                <a:solidFill>
                  <a:srgbClr val="0070C0"/>
                </a:solidFill>
              </a:rPr>
              <a:t>Buy</a:t>
            </a:r>
            <a:r>
              <a:rPr lang="en-US" sz="1400" dirty="0"/>
              <a:t> (</a:t>
            </a:r>
            <a:r>
              <a:rPr lang="en-US" sz="1400" b="1" dirty="0">
                <a:solidFill>
                  <a:srgbClr val="0070C0"/>
                </a:solidFill>
              </a:rPr>
              <a:t>lower</a:t>
            </a:r>
            <a:r>
              <a:rPr lang="en-US" sz="1400" dirty="0"/>
              <a:t> price for </a:t>
            </a:r>
            <a:r>
              <a:rPr lang="en-US" sz="1400" b="1" dirty="0">
                <a:solidFill>
                  <a:srgbClr val="0070C0"/>
                </a:solidFill>
              </a:rPr>
              <a:t>Sell</a:t>
            </a:r>
            <a:r>
              <a:rPr lang="en-US" sz="1400" dirty="0"/>
              <a:t>) has higher queue priority</a:t>
            </a:r>
          </a:p>
          <a:p>
            <a:pPr marL="685800" lvl="1">
              <a:buFont typeface="Arial" panose="020B0604020202020204" pitchFamily="34" charset="0"/>
              <a:buChar char="•"/>
            </a:pPr>
            <a:r>
              <a:rPr lang="en-US" sz="1400" b="1" dirty="0">
                <a:solidFill>
                  <a:srgbClr val="0070C0"/>
                </a:solidFill>
              </a:rPr>
              <a:t>Time : </a:t>
            </a:r>
            <a:r>
              <a:rPr lang="en-US" sz="1400" dirty="0"/>
              <a:t>within the same price queue, </a:t>
            </a:r>
            <a:r>
              <a:rPr lang="en-US" sz="1400" b="1" dirty="0">
                <a:solidFill>
                  <a:srgbClr val="0070C0"/>
                </a:solidFill>
              </a:rPr>
              <a:t>earlier</a:t>
            </a:r>
            <a:r>
              <a:rPr lang="en-US" sz="1400" dirty="0"/>
              <a:t> order has higher priority</a:t>
            </a:r>
            <a:r>
              <a:rPr lang="en-US" sz="1400" b="1" dirty="0">
                <a:solidFill>
                  <a:srgbClr val="0070C0"/>
                </a:solidFill>
              </a:rPr>
              <a:t> </a:t>
            </a:r>
          </a:p>
          <a:p>
            <a:pPr marL="0" indent="0"/>
            <a:endParaRPr lang="en-US" sz="1600" dirty="0"/>
          </a:p>
          <a:p>
            <a:pPr marL="0" indent="0"/>
            <a:r>
              <a:rPr lang="en-US" sz="1600" dirty="0"/>
              <a:t>When Algo needs to amend or cancel the orders in the exchange, it will always </a:t>
            </a:r>
            <a:r>
              <a:rPr lang="en-US" sz="1600" b="1" dirty="0">
                <a:solidFill>
                  <a:srgbClr val="0070C0"/>
                </a:solidFill>
              </a:rPr>
              <a:t>pick the one that loses the least queue priority </a:t>
            </a:r>
            <a:r>
              <a:rPr lang="en-US" sz="1600" dirty="0"/>
              <a:t>from the price queue. 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450276489"/>
              </p:ext>
            </p:extLst>
          </p:nvPr>
        </p:nvGraphicFramePr>
        <p:xfrm>
          <a:off x="827584" y="4708154"/>
          <a:ext cx="7200800" cy="1368632"/>
        </p:xfrm>
        <a:graphic>
          <a:graphicData uri="http://schemas.openxmlformats.org/drawingml/2006/table">
            <a:tbl>
              <a:tblPr firstRow="1" firstCol="1" bandRow="1">
                <a:tableStyleId>{5C22544A-7EE6-4342-B048-85BDC9FD1C3A}</a:tableStyleId>
              </a:tblPr>
              <a:tblGrid>
                <a:gridCol w="2990987">
                  <a:extLst>
                    <a:ext uri="{9D8B030D-6E8A-4147-A177-3AD203B41FA5}">
                      <a16:colId xmlns:a16="http://schemas.microsoft.com/office/drawing/2014/main" val="20000"/>
                    </a:ext>
                  </a:extLst>
                </a:gridCol>
                <a:gridCol w="1313365">
                  <a:extLst>
                    <a:ext uri="{9D8B030D-6E8A-4147-A177-3AD203B41FA5}">
                      <a16:colId xmlns:a16="http://schemas.microsoft.com/office/drawing/2014/main" val="20001"/>
                    </a:ext>
                  </a:extLst>
                </a:gridCol>
                <a:gridCol w="736208">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1512168">
                  <a:extLst>
                    <a:ext uri="{9D8B030D-6E8A-4147-A177-3AD203B41FA5}">
                      <a16:colId xmlns:a16="http://schemas.microsoft.com/office/drawing/2014/main" val="20004"/>
                    </a:ext>
                  </a:extLst>
                </a:gridCol>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1"/>
                  </a:ext>
                </a:extLst>
              </a:tr>
              <a:tr h="298138">
                <a:tc>
                  <a:txBody>
                    <a:bodyPr/>
                    <a:lstStyle/>
                    <a:p>
                      <a:pPr algn="r">
                        <a:lnSpc>
                          <a:spcPct val="115000"/>
                        </a:lnSpc>
                        <a:spcAft>
                          <a:spcPts val="0"/>
                        </a:spcAft>
                      </a:pPr>
                      <a:r>
                        <a:rPr lang="en-US" sz="1400" dirty="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2"/>
                  </a:ext>
                </a:extLst>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6" name="Oval 5"/>
          <p:cNvSpPr/>
          <p:nvPr/>
        </p:nvSpPr>
        <p:spPr bwMode="auto">
          <a:xfrm>
            <a:off x="3131840" y="5229200"/>
            <a:ext cx="720080" cy="288032"/>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594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Order Actions:</a:t>
            </a:r>
          </a:p>
          <a:p>
            <a:endParaRPr lang="en-US" sz="1600" dirty="0"/>
          </a:p>
          <a:p>
            <a:pPr marL="285750" indent="-285750">
              <a:buFont typeface="Arial" panose="020B0604020202020204" pitchFamily="34" charset="0"/>
              <a:buChar char="•"/>
            </a:pPr>
            <a:r>
              <a:rPr lang="en-US" sz="1600" b="1" dirty="0"/>
              <a:t>Amend Quantity down -&gt;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Quantity up -&gt;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Price -&gt;</a:t>
            </a:r>
            <a:endParaRPr lang="en-US" sz="1600" dirty="0"/>
          </a:p>
          <a:p>
            <a:pPr marL="285750" indent="-285750">
              <a:buFont typeface="Arial" panose="020B0604020202020204" pitchFamily="34" charset="0"/>
              <a:buChar char="•"/>
            </a:pPr>
            <a:endParaRPr lang="en-US" sz="1600" dirty="0"/>
          </a:p>
          <a:p>
            <a:pPr lvl="0"/>
            <a:endParaRPr lang="en-US" sz="1600" b="1" u="sng"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3797609837"/>
              </p:ext>
            </p:extLst>
          </p:nvPr>
        </p:nvGraphicFramePr>
        <p:xfrm>
          <a:off x="827584" y="4708154"/>
          <a:ext cx="7200800" cy="1368632"/>
        </p:xfrm>
        <a:graphic>
          <a:graphicData uri="http://schemas.openxmlformats.org/drawingml/2006/table">
            <a:tbl>
              <a:tblPr firstRow="1" firstCol="1" bandRow="1">
                <a:tableStyleId>{5C22544A-7EE6-4342-B048-85BDC9FD1C3A}</a:tableStyleId>
              </a:tblPr>
              <a:tblGrid>
                <a:gridCol w="2990987">
                  <a:extLst>
                    <a:ext uri="{9D8B030D-6E8A-4147-A177-3AD203B41FA5}">
                      <a16:colId xmlns:a16="http://schemas.microsoft.com/office/drawing/2014/main" val="20000"/>
                    </a:ext>
                  </a:extLst>
                </a:gridCol>
                <a:gridCol w="1313365">
                  <a:extLst>
                    <a:ext uri="{9D8B030D-6E8A-4147-A177-3AD203B41FA5}">
                      <a16:colId xmlns:a16="http://schemas.microsoft.com/office/drawing/2014/main" val="20001"/>
                    </a:ext>
                  </a:extLst>
                </a:gridCol>
                <a:gridCol w="736208">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1512168">
                  <a:extLst>
                    <a:ext uri="{9D8B030D-6E8A-4147-A177-3AD203B41FA5}">
                      <a16:colId xmlns:a16="http://schemas.microsoft.com/office/drawing/2014/main" val="20004"/>
                    </a:ext>
                  </a:extLst>
                </a:gridCol>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1"/>
                  </a:ext>
                </a:extLst>
              </a:tr>
              <a:tr h="298138">
                <a:tc>
                  <a:txBody>
                    <a:bodyPr/>
                    <a:lstStyle/>
                    <a:p>
                      <a:pPr algn="r">
                        <a:lnSpc>
                          <a:spcPct val="115000"/>
                        </a:lnSpc>
                        <a:spcAft>
                          <a:spcPts val="0"/>
                        </a:spcAft>
                      </a:pPr>
                      <a:r>
                        <a:rPr lang="en-US" sz="1400" dirty="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2"/>
                  </a:ext>
                </a:extLst>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9" name="TextBox 8"/>
          <p:cNvSpPr txBox="1"/>
          <p:nvPr/>
        </p:nvSpPr>
        <p:spPr>
          <a:xfrm>
            <a:off x="3419872" y="2564904"/>
            <a:ext cx="2339102" cy="338554"/>
          </a:xfrm>
          <a:prstGeom prst="rect">
            <a:avLst/>
          </a:prstGeom>
          <a:noFill/>
        </p:spPr>
        <p:txBody>
          <a:bodyPr wrap="none" rtlCol="0">
            <a:spAutoFit/>
          </a:bodyPr>
          <a:lstStyle/>
          <a:p>
            <a:r>
              <a:rPr lang="en-US" sz="1600" b="1" dirty="0">
                <a:solidFill>
                  <a:srgbClr val="0070C0"/>
                </a:solidFill>
              </a:rPr>
              <a:t>preserve</a:t>
            </a:r>
            <a:r>
              <a:rPr lang="en-US" sz="1600" dirty="0">
                <a:solidFill>
                  <a:srgbClr val="0070C0"/>
                </a:solidFill>
              </a:rPr>
              <a:t> </a:t>
            </a:r>
            <a:r>
              <a:rPr lang="en-US" sz="1600" dirty="0"/>
              <a:t>queue priority</a:t>
            </a:r>
          </a:p>
        </p:txBody>
      </p:sp>
      <p:sp>
        <p:nvSpPr>
          <p:cNvPr id="10" name="TextBox 9"/>
          <p:cNvSpPr txBox="1"/>
          <p:nvPr/>
        </p:nvSpPr>
        <p:spPr>
          <a:xfrm>
            <a:off x="3419872" y="3162454"/>
            <a:ext cx="1895071" cy="338554"/>
          </a:xfrm>
          <a:prstGeom prst="rect">
            <a:avLst/>
          </a:prstGeom>
          <a:noFill/>
        </p:spPr>
        <p:txBody>
          <a:bodyPr wrap="none" rtlCol="0">
            <a:spAutoFit/>
          </a:bodyPr>
          <a:lstStyle/>
          <a:p>
            <a:r>
              <a:rPr lang="en-US" sz="1600" b="1" dirty="0">
                <a:solidFill>
                  <a:srgbClr val="0070C0"/>
                </a:solidFill>
              </a:rPr>
              <a:t>lose</a:t>
            </a:r>
            <a:r>
              <a:rPr lang="en-US" sz="1600" dirty="0">
                <a:solidFill>
                  <a:srgbClr val="0070C0"/>
                </a:solidFill>
              </a:rPr>
              <a:t> </a:t>
            </a:r>
            <a:r>
              <a:rPr lang="en-US" sz="1600" dirty="0"/>
              <a:t>queue priority</a:t>
            </a:r>
          </a:p>
        </p:txBody>
      </p:sp>
      <p:sp>
        <p:nvSpPr>
          <p:cNvPr id="11" name="TextBox 10"/>
          <p:cNvSpPr txBox="1"/>
          <p:nvPr/>
        </p:nvSpPr>
        <p:spPr>
          <a:xfrm>
            <a:off x="3408721" y="3789040"/>
            <a:ext cx="5195727" cy="830997"/>
          </a:xfrm>
          <a:prstGeom prst="rect">
            <a:avLst/>
          </a:prstGeom>
          <a:noFill/>
        </p:spPr>
        <p:txBody>
          <a:bodyPr wrap="square" rtlCol="0">
            <a:spAutoFit/>
          </a:bodyPr>
          <a:lstStyle/>
          <a:p>
            <a:r>
              <a:rPr lang="en-US" sz="1600" b="1" dirty="0">
                <a:solidFill>
                  <a:srgbClr val="0070C0"/>
                </a:solidFill>
              </a:rPr>
              <a:t>lose</a:t>
            </a:r>
            <a:r>
              <a:rPr lang="en-US" sz="1600" dirty="0"/>
              <a:t> queue priority (in different price queue and at the end of the queue)</a:t>
            </a:r>
          </a:p>
          <a:p>
            <a:endParaRPr lang="en-US" sz="1600" dirty="0"/>
          </a:p>
        </p:txBody>
      </p:sp>
    </p:spTree>
    <p:extLst>
      <p:ext uri="{BB962C8B-B14F-4D97-AF65-F5344CB8AC3E}">
        <p14:creationId xmlns:p14="http://schemas.microsoft.com/office/powerpoint/2010/main" val="26458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424847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a:t>One VWAP Algo order </a:t>
            </a:r>
            <a:r>
              <a:rPr lang="en-US" sz="1600" b="1" dirty="0">
                <a:solidFill>
                  <a:srgbClr val="0070C0"/>
                </a:solidFill>
              </a:rPr>
              <a:t>manages many Child </a:t>
            </a:r>
            <a:r>
              <a:rPr lang="en-US" sz="1600" dirty="0"/>
              <a:t>(Exchange) orders.</a:t>
            </a:r>
          </a:p>
          <a:p>
            <a:pPr marL="0" indent="0"/>
            <a:endParaRPr lang="en-US" sz="1600" dirty="0"/>
          </a:p>
          <a:p>
            <a:pPr marL="0" indent="0"/>
            <a:r>
              <a:rPr lang="en-US" sz="1600" dirty="0"/>
              <a:t>If Algo needs to send 3,000 </a:t>
            </a:r>
            <a:r>
              <a:rPr lang="en-US" sz="1600" dirty="0" err="1"/>
              <a:t>Qty</a:t>
            </a:r>
            <a:r>
              <a:rPr lang="en-US" sz="1600" dirty="0"/>
              <a:t> to the exchange. Which one is preferred?</a:t>
            </a:r>
          </a:p>
          <a:p>
            <a:pPr marL="285750" indent="-285750">
              <a:buFont typeface="Arial" panose="020B0604020202020204" pitchFamily="34" charset="0"/>
              <a:buChar char="•"/>
            </a:pPr>
            <a:r>
              <a:rPr lang="en-US" sz="1600" dirty="0"/>
              <a:t>1 order x 3,000 QTY</a:t>
            </a:r>
          </a:p>
          <a:p>
            <a:pPr marL="285750" indent="-285750">
              <a:buFont typeface="Arial" panose="020B0604020202020204" pitchFamily="34" charset="0"/>
              <a:buChar char="•"/>
            </a:pPr>
            <a:r>
              <a:rPr lang="en-US" sz="1600" dirty="0"/>
              <a:t>3 orders x 1,000 QTY</a:t>
            </a:r>
          </a:p>
          <a:p>
            <a:pPr marL="0" indent="0"/>
            <a:endParaRPr lang="en-US" sz="1600" dirty="0"/>
          </a:p>
          <a:p>
            <a:pPr marL="0" indent="0"/>
            <a:endParaRPr lang="en-US" sz="1600" dirty="0"/>
          </a:p>
          <a:p>
            <a:pPr marL="0" indent="0"/>
            <a:r>
              <a:rPr lang="en-US" sz="1400" dirty="0"/>
              <a:t>Generally</a:t>
            </a:r>
            <a:r>
              <a:rPr lang="en-US" sz="1400" b="1" dirty="0">
                <a:solidFill>
                  <a:srgbClr val="0070C0"/>
                </a:solidFill>
              </a:rPr>
              <a:t> send 3 orders x 1000 QTY </a:t>
            </a:r>
            <a:r>
              <a:rPr lang="en-US" sz="1400" dirty="0"/>
              <a:t>so that we can have more flexibility to amend different child orders.</a:t>
            </a:r>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7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solidFill>
                  <a:srgbClr val="0070C0"/>
                </a:solidFill>
                <a:latin typeface="Arial" panose="020B0604020202020204" pitchFamily="34" charset="0"/>
                <a:cs typeface="Arial" panose="020B0604020202020204" pitchFamily="34" charset="0"/>
              </a:rPr>
              <a:t>Passive tracking </a:t>
            </a:r>
            <a:r>
              <a:rPr lang="en-US" sz="1800" dirty="0">
                <a:latin typeface="Arial" panose="020B0604020202020204" pitchFamily="34" charset="0"/>
                <a:cs typeface="Arial" panose="020B0604020202020204" pitchFamily="34" charset="0"/>
              </a:rPr>
              <a:t>funds provide cost-effective (low management fee) alternative to </a:t>
            </a:r>
            <a:r>
              <a:rPr lang="en-US" sz="1800" b="1" dirty="0">
                <a:solidFill>
                  <a:srgbClr val="0070C0"/>
                </a:solidFill>
                <a:latin typeface="Arial" panose="020B0604020202020204" pitchFamily="34" charset="0"/>
                <a:cs typeface="Arial" panose="020B0604020202020204" pitchFamily="34" charset="0"/>
              </a:rPr>
              <a:t>active</a:t>
            </a:r>
            <a:r>
              <a:rPr lang="en-US" sz="1800" dirty="0">
                <a:latin typeface="Arial" panose="020B0604020202020204" pitchFamily="34" charset="0"/>
                <a:cs typeface="Arial" panose="020B0604020202020204" pitchFamily="34" charset="0"/>
              </a:rPr>
              <a:t> funds (annual fee 1-2%, 20% performance bonus)</a:t>
            </a:r>
          </a:p>
          <a:p>
            <a:pPr marL="0" indent="0"/>
            <a:r>
              <a:rPr lang="en-US" sz="1800" dirty="0"/>
              <a:t>This </a:t>
            </a:r>
            <a:r>
              <a:rPr lang="en-US" sz="1800" dirty="0">
                <a:latin typeface="Arial" panose="020B0604020202020204" pitchFamily="34" charset="0"/>
                <a:cs typeface="Arial" panose="020B0604020202020204" pitchFamily="34" charset="0"/>
              </a:rPr>
              <a:t>passive</a:t>
            </a:r>
            <a:r>
              <a:rPr lang="en-US" sz="1800" dirty="0"/>
              <a:t> </a:t>
            </a:r>
            <a:r>
              <a:rPr lang="en-US" sz="1800" b="1" dirty="0">
                <a:solidFill>
                  <a:srgbClr val="0070C0"/>
                </a:solidFill>
                <a:latin typeface="Arial" panose="020B0604020202020204" pitchFamily="34" charset="0"/>
                <a:cs typeface="Arial" panose="020B0604020202020204" pitchFamily="34" charset="0"/>
              </a:rPr>
              <a:t>(index) tracking </a:t>
            </a:r>
            <a:r>
              <a:rPr lang="en-US" sz="1800" dirty="0"/>
              <a:t>fund has good </a:t>
            </a:r>
            <a:r>
              <a:rPr lang="en-US" sz="1800" b="1" dirty="0">
                <a:solidFill>
                  <a:srgbClr val="0070C0"/>
                </a:solidFill>
              </a:rPr>
              <a:t>long term track record</a:t>
            </a:r>
            <a:r>
              <a:rPr lang="en-US" sz="1800" dirty="0"/>
              <a:t>. Active </a:t>
            </a:r>
            <a:r>
              <a:rPr lang="en-US" sz="1800" b="1" dirty="0">
                <a:solidFill>
                  <a:srgbClr val="0070C0"/>
                </a:solidFill>
                <a:latin typeface="Arial" panose="020B0604020202020204" pitchFamily="34" charset="0"/>
                <a:cs typeface="Arial" panose="020B0604020202020204" pitchFamily="34" charset="0"/>
              </a:rPr>
              <a:t>discretionary</a:t>
            </a:r>
            <a:r>
              <a:rPr lang="en-US" sz="1800" dirty="0"/>
              <a:t> investment may perform good for one year but not consistently over the next few years</a:t>
            </a:r>
          </a:p>
          <a:p>
            <a:pPr>
              <a:buFont typeface="Arial" panose="020B0604020202020204" pitchFamily="34" charset="0"/>
              <a:buChar char="•"/>
            </a:pPr>
            <a:endParaRPr lang="en-US" sz="1800" dirty="0"/>
          </a:p>
        </p:txBody>
      </p:sp>
      <p:grpSp>
        <p:nvGrpSpPr>
          <p:cNvPr id="9" name="Group 8"/>
          <p:cNvGrpSpPr/>
          <p:nvPr/>
        </p:nvGrpSpPr>
        <p:grpSpPr>
          <a:xfrm>
            <a:off x="1619672" y="3503220"/>
            <a:ext cx="5758051" cy="2753837"/>
            <a:chOff x="1619672" y="3503220"/>
            <a:chExt cx="5758051" cy="2753837"/>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296" b="2876"/>
            <a:stretch/>
          </p:blipFill>
          <p:spPr bwMode="auto">
            <a:xfrm>
              <a:off x="2123728" y="3503220"/>
              <a:ext cx="4945385" cy="2446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19672" y="5949280"/>
              <a:ext cx="5758051" cy="307777"/>
            </a:xfrm>
            <a:prstGeom prst="rect">
              <a:avLst/>
            </a:prstGeom>
            <a:noFill/>
          </p:spPr>
          <p:txBody>
            <a:bodyPr wrap="none" rtlCol="0">
              <a:spAutoFit/>
            </a:bodyPr>
            <a:lstStyle/>
            <a:p>
              <a:r>
                <a:rPr lang="en-US" sz="1400" dirty="0"/>
                <a:t>Source: </a:t>
              </a:r>
              <a:r>
                <a:rPr lang="en-US" sz="1400" dirty="0">
                  <a:hlinkClick r:id="rId3"/>
                </a:rPr>
                <a:t>https://www.spglobal.com/spdji/en/research-insights/spiva/#us</a:t>
              </a:r>
              <a:endParaRPr lang="en-US" sz="1400" dirty="0"/>
            </a:p>
          </p:txBody>
        </p:sp>
        <p:sp>
          <p:nvSpPr>
            <p:cNvPr id="8" name="Oval 7"/>
            <p:cNvSpPr/>
            <p:nvPr/>
          </p:nvSpPr>
          <p:spPr bwMode="auto">
            <a:xfrm>
              <a:off x="2195736" y="4293096"/>
              <a:ext cx="864096" cy="288032"/>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999676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of </a:t>
            </a:r>
            <a:r>
              <a:rPr lang="en-US" dirty="0" err="1"/>
              <a:t>Algos</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Agency Execution </a:t>
            </a:r>
            <a:r>
              <a:rPr lang="en-US" sz="2000" dirty="0" err="1"/>
              <a:t>Algos</a:t>
            </a:r>
            <a:r>
              <a:rPr lang="en-US" sz="2000" dirty="0"/>
              <a:t> (for </a:t>
            </a:r>
            <a:r>
              <a:rPr lang="en-US" sz="2000" b="1" dirty="0">
                <a:solidFill>
                  <a:srgbClr val="0070C0"/>
                </a:solidFill>
              </a:rPr>
              <a:t>commissions</a:t>
            </a:r>
            <a:r>
              <a:rPr lang="en-US" sz="2000" dirty="0"/>
              <a:t>):</a:t>
            </a:r>
          </a:p>
          <a:p>
            <a:pPr lvl="1">
              <a:buFont typeface="Arial" panose="020B0604020202020204" pitchFamily="34" charset="0"/>
              <a:buChar char="•"/>
            </a:pPr>
            <a:r>
              <a:rPr lang="en-US" sz="1600" dirty="0"/>
              <a:t>Break down large order for controlled market impact (</a:t>
            </a:r>
            <a:r>
              <a:rPr lang="en-US" sz="1600" dirty="0" err="1"/>
              <a:t>e.g</a:t>
            </a:r>
            <a:r>
              <a:rPr lang="en-US" sz="1600" dirty="0"/>
              <a:t> VWAP)</a:t>
            </a:r>
          </a:p>
          <a:p>
            <a:pPr lvl="1">
              <a:buFont typeface="Arial" panose="020B0604020202020204" pitchFamily="34" charset="0"/>
              <a:buChar char="•"/>
            </a:pPr>
            <a:r>
              <a:rPr lang="en-US" sz="1600" dirty="0"/>
              <a:t>Prevent Information leakage (e.g. Stealth, Iceberg)</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Proprietary / Risk </a:t>
            </a:r>
            <a:r>
              <a:rPr lang="en-US" sz="2000" dirty="0" err="1"/>
              <a:t>Algos</a:t>
            </a:r>
            <a:r>
              <a:rPr lang="en-US" sz="2000" dirty="0"/>
              <a:t> (for </a:t>
            </a:r>
            <a:r>
              <a:rPr lang="en-US" sz="2000" b="1" dirty="0" err="1">
                <a:solidFill>
                  <a:srgbClr val="0070C0"/>
                </a:solidFill>
              </a:rPr>
              <a:t>PnL</a:t>
            </a:r>
            <a:r>
              <a:rPr lang="en-US" sz="2000" dirty="0"/>
              <a:t>):</a:t>
            </a:r>
          </a:p>
          <a:p>
            <a:pPr lvl="1">
              <a:buFont typeface="Arial" panose="020B0604020202020204" pitchFamily="34" charset="0"/>
              <a:buChar char="•"/>
            </a:pPr>
            <a:r>
              <a:rPr lang="en-US" sz="1600" dirty="0"/>
              <a:t>Identify the investment or market opportunities (e.g. Market Making, Index/Statistical Arbitrage, Trend Following, Equities Long/Short, Macro)</a:t>
            </a:r>
          </a:p>
          <a:p>
            <a:pPr>
              <a:buFont typeface="Arial" panose="020B0604020202020204" pitchFamily="34" charset="0"/>
              <a:buChar char="•"/>
            </a:pPr>
            <a:endParaRPr lang="en-US" sz="2000" dirty="0"/>
          </a:p>
          <a:p>
            <a:pPr>
              <a:buFont typeface="Arial" panose="020B0604020202020204" pitchFamily="34" charset="0"/>
              <a:buChar char="•"/>
            </a:pPr>
            <a:r>
              <a:rPr lang="en-US" sz="2000" dirty="0"/>
              <a:t>High Frequency Trading (for </a:t>
            </a:r>
            <a:r>
              <a:rPr lang="en-US" sz="2000" b="1" dirty="0" err="1">
                <a:solidFill>
                  <a:srgbClr val="0070C0"/>
                </a:solidFill>
              </a:rPr>
              <a:t>PnL</a:t>
            </a:r>
            <a:r>
              <a:rPr lang="en-US" sz="2000" dirty="0"/>
              <a:t>)</a:t>
            </a:r>
          </a:p>
          <a:p>
            <a:pPr lvl="1">
              <a:buFont typeface="Arial" panose="020B0604020202020204" pitchFamily="34" charset="0"/>
              <a:buChar char="•"/>
            </a:pPr>
            <a:r>
              <a:rPr lang="en-US" sz="1600" dirty="0"/>
              <a:t>Latency / Venue / Instrument Arbitrage</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7885503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latin typeface="Arial" panose="020B0604020202020204" pitchFamily="34" charset="0"/>
                <a:cs typeface="Arial" panose="020B0604020202020204" pitchFamily="34" charset="0"/>
                <a:hlinkClick r:id="rId2"/>
              </a:rPr>
              <a:t>Tracker Fund </a:t>
            </a:r>
            <a:r>
              <a:rPr lang="zh-TW" altLang="en-US" sz="1800" dirty="0">
                <a:latin typeface="Arial" panose="020B0604020202020204" pitchFamily="34" charset="0"/>
                <a:cs typeface="Arial" panose="020B0604020202020204" pitchFamily="34" charset="0"/>
                <a:hlinkClick r:id="rId2"/>
              </a:rPr>
              <a:t>盈富基金 </a:t>
            </a:r>
            <a:r>
              <a:rPr lang="en-US" sz="1800" dirty="0">
                <a:latin typeface="Arial" panose="020B0604020202020204" pitchFamily="34" charset="0"/>
                <a:cs typeface="Arial" panose="020B0604020202020204" pitchFamily="34" charset="0"/>
                <a:hlinkClick r:id="rId2"/>
              </a:rPr>
              <a:t>(2800.HK)</a:t>
            </a:r>
            <a:r>
              <a:rPr lang="en-US" sz="1800" dirty="0">
                <a:latin typeface="Arial" panose="020B0604020202020204" pitchFamily="34" charset="0"/>
                <a:cs typeface="Arial" panose="020B0604020202020204" pitchFamily="34" charset="0"/>
              </a:rPr>
              <a:t> is an </a:t>
            </a:r>
            <a:r>
              <a:rPr lang="en-US" sz="1800" b="1" dirty="0">
                <a:solidFill>
                  <a:srgbClr val="0070C0"/>
                </a:solidFill>
                <a:latin typeface="Arial" panose="020B0604020202020204" pitchFamily="34" charset="0"/>
                <a:cs typeface="Arial" panose="020B0604020202020204" pitchFamily="34" charset="0"/>
              </a:rPr>
              <a:t>passive index tracking </a:t>
            </a:r>
            <a:r>
              <a:rPr lang="en-US" sz="1800" dirty="0">
                <a:latin typeface="Arial" panose="020B0604020202020204" pitchFamily="34" charset="0"/>
                <a:cs typeface="Arial" panose="020B0604020202020204" pitchFamily="34" charset="0"/>
              </a:rPr>
              <a:t>fund that replicate the performance of the underlying index (Hang Seng Index)</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531576558"/>
              </p:ext>
            </p:extLst>
          </p:nvPr>
        </p:nvGraphicFramePr>
        <p:xfrm>
          <a:off x="367383" y="2845792"/>
          <a:ext cx="4680520" cy="2311400"/>
        </p:xfrm>
        <a:graphic>
          <a:graphicData uri="http://schemas.openxmlformats.org/drawingml/2006/table">
            <a:tbl>
              <a:tblPr firstRow="1" bandRow="1">
                <a:tableStyleId>{21E4AEA4-8DFA-4A89-87EB-49C32662AFE0}</a:tableStyleId>
              </a:tblPr>
              <a:tblGrid>
                <a:gridCol w="2016224">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tblGrid>
              <a:tr h="370840">
                <a:tc gridSpan="2">
                  <a:txBody>
                    <a:bodyPr/>
                    <a:lstStyle/>
                    <a:p>
                      <a:r>
                        <a:rPr lang="en-US" sz="1200" dirty="0"/>
                        <a:t>Key Info</a:t>
                      </a:r>
                    </a:p>
                  </a:txBody>
                  <a:tcPr/>
                </a:tc>
                <a:tc hMerge="1">
                  <a:txBody>
                    <a:bodyPr/>
                    <a:lstStyle/>
                    <a:p>
                      <a:endParaRPr lang="en-US" sz="1200" dirty="0"/>
                    </a:p>
                  </a:txBody>
                  <a:tcPr/>
                </a:tc>
                <a:extLst>
                  <a:ext uri="{0D108BD9-81ED-4DB2-BD59-A6C34878D82A}">
                    <a16:rowId xmlns:a16="http://schemas.microsoft.com/office/drawing/2014/main" val="10000"/>
                  </a:ext>
                </a:extLst>
              </a:tr>
              <a:tr h="370840">
                <a:tc>
                  <a:txBody>
                    <a:bodyPr/>
                    <a:lstStyle/>
                    <a:p>
                      <a:r>
                        <a:rPr lang="en-US" sz="1200" b="1" dirty="0"/>
                        <a:t>Primary Benchmark</a:t>
                      </a:r>
                    </a:p>
                  </a:txBody>
                  <a:tcPr/>
                </a:tc>
                <a:tc>
                  <a:txBody>
                    <a:bodyPr/>
                    <a:lstStyle/>
                    <a:p>
                      <a:r>
                        <a:rPr lang="en-US" sz="1200" dirty="0"/>
                        <a:t>Hang Seng Index</a:t>
                      </a:r>
                    </a:p>
                  </a:txBody>
                  <a:tcPr/>
                </a:tc>
                <a:extLst>
                  <a:ext uri="{0D108BD9-81ED-4DB2-BD59-A6C34878D82A}">
                    <a16:rowId xmlns:a16="http://schemas.microsoft.com/office/drawing/2014/main" val="10001"/>
                  </a:ext>
                </a:extLst>
              </a:tr>
              <a:tr h="370840">
                <a:tc>
                  <a:txBody>
                    <a:bodyPr/>
                    <a:lstStyle/>
                    <a:p>
                      <a:r>
                        <a:rPr lang="en-US" sz="1200" b="1" dirty="0"/>
                        <a:t>Replication Method</a:t>
                      </a:r>
                    </a:p>
                  </a:txBody>
                  <a:tcPr/>
                </a:tc>
                <a:tc>
                  <a:txBody>
                    <a:bodyPr/>
                    <a:lstStyle/>
                    <a:p>
                      <a:r>
                        <a:rPr lang="en-US" sz="1200" dirty="0"/>
                        <a:t>Full Replication</a:t>
                      </a:r>
                    </a:p>
                  </a:txBody>
                  <a:tcPr/>
                </a:tc>
                <a:extLst>
                  <a:ext uri="{0D108BD9-81ED-4DB2-BD59-A6C34878D82A}">
                    <a16:rowId xmlns:a16="http://schemas.microsoft.com/office/drawing/2014/main"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State Street Global Advisors</a:t>
                      </a:r>
                    </a:p>
                    <a:p>
                      <a:endParaRPr lang="en-US" sz="1200" dirty="0"/>
                    </a:p>
                  </a:txBody>
                  <a:tcPr/>
                </a:tc>
                <a:extLst>
                  <a:ext uri="{0D108BD9-81ED-4DB2-BD59-A6C34878D82A}">
                    <a16:rowId xmlns:a16="http://schemas.microsoft.com/office/drawing/2014/main" val="10003"/>
                  </a:ext>
                </a:extLst>
              </a:tr>
              <a:tr h="370840">
                <a:tc>
                  <a:txBody>
                    <a:bodyPr/>
                    <a:lstStyle/>
                    <a:p>
                      <a:r>
                        <a:rPr lang="en-US" sz="1200" b="1" dirty="0"/>
                        <a:t>Annual Charges</a:t>
                      </a:r>
                    </a:p>
                  </a:txBody>
                  <a:tcPr/>
                </a:tc>
                <a:tc>
                  <a:txBody>
                    <a:bodyPr/>
                    <a:lstStyle/>
                    <a:p>
                      <a:r>
                        <a:rPr lang="en-US" sz="1200" dirty="0"/>
                        <a:t>0.09%</a:t>
                      </a:r>
                    </a:p>
                  </a:txBody>
                  <a:tcPr/>
                </a:tc>
                <a:extLst>
                  <a:ext uri="{0D108BD9-81ED-4DB2-BD59-A6C34878D82A}">
                    <a16:rowId xmlns:a16="http://schemas.microsoft.com/office/drawing/2014/main" val="10004"/>
                  </a:ext>
                </a:extLst>
              </a:tr>
              <a:tr h="370840">
                <a:tc>
                  <a:txBody>
                    <a:bodyPr/>
                    <a:lstStyle/>
                    <a:p>
                      <a:r>
                        <a:rPr lang="en-US" sz="1200" b="1" dirty="0"/>
                        <a:t>Total Net Assets </a:t>
                      </a:r>
                    </a:p>
                  </a:txBody>
                  <a:tcPr/>
                </a:tc>
                <a:tc>
                  <a:txBody>
                    <a:bodyPr/>
                    <a:lstStyle/>
                    <a:p>
                      <a:r>
                        <a:rPr lang="en-US" sz="1200" dirty="0"/>
                        <a:t>HK$ 79.9</a:t>
                      </a:r>
                      <a:r>
                        <a:rPr lang="en-US" sz="1200" baseline="0" dirty="0"/>
                        <a:t> B </a:t>
                      </a:r>
                      <a:endParaRPr lang="en-US" sz="1200" dirty="0"/>
                    </a:p>
                  </a:txBody>
                  <a:tcPr/>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4742514"/>
              </p:ext>
            </p:extLst>
          </p:nvPr>
        </p:nvGraphicFramePr>
        <p:xfrm>
          <a:off x="5364088" y="2636912"/>
          <a:ext cx="3456384" cy="2711149"/>
        </p:xfrm>
        <a:graphic>
          <a:graphicData uri="http://schemas.openxmlformats.org/drawingml/2006/table">
            <a:tbl>
              <a:tblPr firstRow="1" bandRow="1">
                <a:tableStyleId>{5C22544A-7EE6-4342-B048-85BDC9FD1C3A}</a:tableStyleId>
              </a:tblPr>
              <a:tblGrid>
                <a:gridCol w="2175776">
                  <a:extLst>
                    <a:ext uri="{9D8B030D-6E8A-4147-A177-3AD203B41FA5}">
                      <a16:colId xmlns:a16="http://schemas.microsoft.com/office/drawing/2014/main" val="20000"/>
                    </a:ext>
                  </a:extLst>
                </a:gridCol>
                <a:gridCol w="1280608">
                  <a:extLst>
                    <a:ext uri="{9D8B030D-6E8A-4147-A177-3AD203B41FA5}">
                      <a16:colId xmlns:a16="http://schemas.microsoft.com/office/drawing/2014/main" val="20001"/>
                    </a:ext>
                  </a:extLst>
                </a:gridCol>
              </a:tblGrid>
              <a:tr h="387307">
                <a:tc gridSpan="2">
                  <a:txBody>
                    <a:bodyPr/>
                    <a:lstStyle/>
                    <a:p>
                      <a:r>
                        <a:rPr lang="en-US" sz="1200" b="1" dirty="0"/>
                        <a:t>Top Holdings in 2019</a:t>
                      </a:r>
                    </a:p>
                  </a:txBody>
                  <a:tcPr/>
                </a:tc>
                <a:tc hMerge="1">
                  <a:txBody>
                    <a:bodyPr/>
                    <a:lstStyle/>
                    <a:p>
                      <a:endParaRPr lang="en-US" sz="1200" dirty="0"/>
                    </a:p>
                  </a:txBody>
                  <a:tcPr/>
                </a:tc>
                <a:extLst>
                  <a:ext uri="{0D108BD9-81ED-4DB2-BD59-A6C34878D82A}">
                    <a16:rowId xmlns:a16="http://schemas.microsoft.com/office/drawing/2014/main" val="10000"/>
                  </a:ext>
                </a:extLst>
              </a:tr>
              <a:tr h="387307">
                <a:tc>
                  <a:txBody>
                    <a:bodyPr/>
                    <a:lstStyle/>
                    <a:p>
                      <a:r>
                        <a:rPr lang="en-US" sz="1200" dirty="0"/>
                        <a:t>HSBC Holdings</a:t>
                      </a:r>
                    </a:p>
                  </a:txBody>
                  <a:tcPr/>
                </a:tc>
                <a:tc>
                  <a:txBody>
                    <a:bodyPr/>
                    <a:lstStyle/>
                    <a:p>
                      <a:r>
                        <a:rPr lang="en-US" sz="1200" b="0" i="0" kern="1200" dirty="0">
                          <a:solidFill>
                            <a:schemeClr val="dk1"/>
                          </a:solidFill>
                          <a:effectLst/>
                          <a:latin typeface="+mn-lt"/>
                          <a:ea typeface="+mn-ea"/>
                          <a:cs typeface="+mn-cs"/>
                        </a:rPr>
                        <a:t>10.45%</a:t>
                      </a:r>
                      <a:endParaRPr lang="en-US" sz="1200" dirty="0"/>
                    </a:p>
                  </a:txBody>
                  <a:tcPr/>
                </a:tc>
                <a:extLst>
                  <a:ext uri="{0D108BD9-81ED-4DB2-BD59-A6C34878D82A}">
                    <a16:rowId xmlns:a16="http://schemas.microsoft.com/office/drawing/2014/main" val="10001"/>
                  </a:ext>
                </a:extLst>
              </a:tr>
              <a:tr h="387307">
                <a:tc>
                  <a:txBody>
                    <a:bodyPr/>
                    <a:lstStyle/>
                    <a:p>
                      <a:r>
                        <a:rPr lang="en-US" sz="1200" dirty="0"/>
                        <a:t>AIA Group Ltd.</a:t>
                      </a:r>
                    </a:p>
                  </a:txBody>
                  <a:tcPr/>
                </a:tc>
                <a:tc>
                  <a:txBody>
                    <a:bodyPr/>
                    <a:lstStyle/>
                    <a:p>
                      <a:r>
                        <a:rPr lang="en-US" sz="1200" b="0" i="0" kern="1200" dirty="0">
                          <a:solidFill>
                            <a:schemeClr val="dk1"/>
                          </a:solidFill>
                          <a:effectLst/>
                          <a:latin typeface="+mn-lt"/>
                          <a:ea typeface="+mn-ea"/>
                          <a:cs typeface="+mn-cs"/>
                        </a:rPr>
                        <a:t>8.71%</a:t>
                      </a:r>
                      <a:endParaRPr lang="en-US" sz="1200" dirty="0"/>
                    </a:p>
                  </a:txBody>
                  <a:tcPr/>
                </a:tc>
                <a:extLst>
                  <a:ext uri="{0D108BD9-81ED-4DB2-BD59-A6C34878D82A}">
                    <a16:rowId xmlns:a16="http://schemas.microsoft.com/office/drawing/2014/main" val="10002"/>
                  </a:ext>
                </a:extLst>
              </a:tr>
              <a:tr h="387307">
                <a:tc>
                  <a:txBody>
                    <a:bodyPr/>
                    <a:lstStyle/>
                    <a:p>
                      <a:r>
                        <a:rPr lang="en-US" sz="1200" dirty="0" err="1"/>
                        <a:t>Tencent</a:t>
                      </a:r>
                      <a:r>
                        <a:rPr lang="en-US" sz="1200" dirty="0"/>
                        <a:t> Holdings</a:t>
                      </a:r>
                    </a:p>
                  </a:txBody>
                  <a:tcPr/>
                </a:tc>
                <a:tc>
                  <a:txBody>
                    <a:bodyPr/>
                    <a:lstStyle/>
                    <a:p>
                      <a:r>
                        <a:rPr lang="en-US" sz="1200" b="0" i="0" kern="1200" dirty="0">
                          <a:solidFill>
                            <a:schemeClr val="dk1"/>
                          </a:solidFill>
                          <a:effectLst/>
                          <a:latin typeface="+mn-lt"/>
                          <a:ea typeface="+mn-ea"/>
                          <a:cs typeface="+mn-cs"/>
                        </a:rPr>
                        <a:t>8.48%</a:t>
                      </a:r>
                      <a:endParaRPr lang="en-US" sz="1200" dirty="0"/>
                    </a:p>
                  </a:txBody>
                  <a:tcPr/>
                </a:tc>
                <a:extLst>
                  <a:ext uri="{0D108BD9-81ED-4DB2-BD59-A6C34878D82A}">
                    <a16:rowId xmlns:a16="http://schemas.microsoft.com/office/drawing/2014/main" val="10003"/>
                  </a:ext>
                </a:extLst>
              </a:tr>
              <a:tr h="387307">
                <a:tc>
                  <a:txBody>
                    <a:bodyPr/>
                    <a:lstStyle/>
                    <a:p>
                      <a:r>
                        <a:rPr lang="en-US" sz="1200" dirty="0"/>
                        <a:t>China Construction Bank</a:t>
                      </a:r>
                    </a:p>
                  </a:txBody>
                  <a:tcPr/>
                </a:tc>
                <a:tc>
                  <a:txBody>
                    <a:bodyPr/>
                    <a:lstStyle/>
                    <a:p>
                      <a:r>
                        <a:rPr lang="en-US" sz="1200" b="0" i="0" kern="1200" dirty="0">
                          <a:solidFill>
                            <a:schemeClr val="dk1"/>
                          </a:solidFill>
                          <a:effectLst/>
                          <a:latin typeface="+mn-lt"/>
                          <a:ea typeface="+mn-ea"/>
                          <a:cs typeface="+mn-cs"/>
                        </a:rPr>
                        <a:t>8.30%</a:t>
                      </a:r>
                      <a:endParaRPr lang="en-US" sz="1200" dirty="0"/>
                    </a:p>
                  </a:txBody>
                  <a:tcPr/>
                </a:tc>
                <a:extLst>
                  <a:ext uri="{0D108BD9-81ED-4DB2-BD59-A6C34878D82A}">
                    <a16:rowId xmlns:a16="http://schemas.microsoft.com/office/drawing/2014/main" val="10004"/>
                  </a:ext>
                </a:extLst>
              </a:tr>
              <a:tr h="387307">
                <a:tc>
                  <a:txBody>
                    <a:bodyPr/>
                    <a:lstStyle/>
                    <a:p>
                      <a:r>
                        <a:rPr lang="en-US" sz="1200" dirty="0"/>
                        <a:t>China Mobile</a:t>
                      </a:r>
                    </a:p>
                  </a:txBody>
                  <a:tcPr/>
                </a:tc>
                <a:tc>
                  <a:txBody>
                    <a:bodyPr/>
                    <a:lstStyle/>
                    <a:p>
                      <a:r>
                        <a:rPr lang="en-US" sz="1200" b="0" i="0" kern="1200" dirty="0">
                          <a:solidFill>
                            <a:schemeClr val="dk1"/>
                          </a:solidFill>
                          <a:effectLst/>
                          <a:latin typeface="+mn-lt"/>
                          <a:ea typeface="+mn-ea"/>
                          <a:cs typeface="+mn-cs"/>
                        </a:rPr>
                        <a:t>5.43%</a:t>
                      </a:r>
                      <a:endParaRPr lang="en-US" sz="1200" dirty="0"/>
                    </a:p>
                  </a:txBody>
                  <a:tcPr/>
                </a:tc>
                <a:extLst>
                  <a:ext uri="{0D108BD9-81ED-4DB2-BD59-A6C34878D82A}">
                    <a16:rowId xmlns:a16="http://schemas.microsoft.com/office/drawing/2014/main" val="10005"/>
                  </a:ext>
                </a:extLst>
              </a:tr>
              <a:tr h="387307">
                <a:tc gridSpan="2">
                  <a:txBody>
                    <a:bodyPr/>
                    <a:lstStyle/>
                    <a:p>
                      <a:r>
                        <a:rPr lang="en-US" sz="1200" dirty="0">
                          <a:hlinkClick r:id="rId3"/>
                        </a:rPr>
                        <a:t>…… full list</a:t>
                      </a:r>
                      <a:endParaRPr lang="en-US" sz="1200" dirty="0"/>
                    </a:p>
                  </a:txBody>
                  <a:tcPr/>
                </a:tc>
                <a:tc hMerge="1">
                  <a:txBody>
                    <a:bodyPr/>
                    <a:lstStyle/>
                    <a:p>
                      <a:endParaRPr lang="en-US" dirty="0"/>
                    </a:p>
                  </a:txBody>
                  <a:tcPr/>
                </a:tc>
                <a:extLst>
                  <a:ext uri="{0D108BD9-81ED-4DB2-BD59-A6C34878D82A}">
                    <a16:rowId xmlns:a16="http://schemas.microsoft.com/office/drawing/2014/main" val="10006"/>
                  </a:ext>
                </a:extLst>
              </a:tr>
            </a:tbl>
          </a:graphicData>
        </a:graphic>
      </p:graphicFrame>
      <p:sp>
        <p:nvSpPr>
          <p:cNvPr id="6" name="Oval 5"/>
          <p:cNvSpPr/>
          <p:nvPr/>
        </p:nvSpPr>
        <p:spPr bwMode="auto">
          <a:xfrm>
            <a:off x="146398" y="4221088"/>
            <a:ext cx="4065562" cy="1080120"/>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902491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4" name="Table 3"/>
          <p:cNvGraphicFramePr>
            <a:graphicFrameLocks noGrp="1"/>
          </p:cNvGraphicFramePr>
          <p:nvPr>
            <p:extLst>
              <p:ext uri="{D42A27DB-BD31-4B8C-83A1-F6EECF244321}">
                <p14:modId xmlns:p14="http://schemas.microsoft.com/office/powerpoint/2010/main" val="1528827918"/>
              </p:ext>
            </p:extLst>
          </p:nvPr>
        </p:nvGraphicFramePr>
        <p:xfrm>
          <a:off x="2411760" y="3310139"/>
          <a:ext cx="4032447" cy="2711149"/>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918201">
                  <a:extLst>
                    <a:ext uri="{9D8B030D-6E8A-4147-A177-3AD203B41FA5}">
                      <a16:colId xmlns:a16="http://schemas.microsoft.com/office/drawing/2014/main" val="20001"/>
                    </a:ext>
                  </a:extLst>
                </a:gridCol>
                <a:gridCol w="1026014">
                  <a:extLst>
                    <a:ext uri="{9D8B030D-6E8A-4147-A177-3AD203B41FA5}">
                      <a16:colId xmlns:a16="http://schemas.microsoft.com/office/drawing/2014/main" val="20002"/>
                    </a:ext>
                  </a:extLst>
                </a:gridCol>
              </a:tblGrid>
              <a:tr h="387307">
                <a:tc>
                  <a:txBody>
                    <a:bodyPr/>
                    <a:lstStyle/>
                    <a:p>
                      <a:r>
                        <a:rPr lang="en-US" sz="1200" b="1" dirty="0"/>
                        <a:t>Top Holdings</a:t>
                      </a:r>
                    </a:p>
                  </a:txBody>
                  <a:tcPr/>
                </a:tc>
                <a:tc>
                  <a:txBody>
                    <a:bodyPr/>
                    <a:lstStyle/>
                    <a:p>
                      <a:r>
                        <a:rPr lang="en-US" sz="1200" dirty="0"/>
                        <a:t>Original</a:t>
                      </a:r>
                    </a:p>
                  </a:txBody>
                  <a:tcPr/>
                </a:tc>
                <a:tc>
                  <a:txBody>
                    <a:bodyPr/>
                    <a:lstStyle/>
                    <a:p>
                      <a:r>
                        <a:rPr lang="en-US" sz="1200" dirty="0"/>
                        <a:t>New</a:t>
                      </a:r>
                    </a:p>
                  </a:txBody>
                  <a:tcPr/>
                </a:tc>
                <a:extLst>
                  <a:ext uri="{0D108BD9-81ED-4DB2-BD59-A6C34878D82A}">
                    <a16:rowId xmlns:a16="http://schemas.microsoft.com/office/drawing/2014/main" val="10000"/>
                  </a:ext>
                </a:extLst>
              </a:tr>
              <a:tr h="387307">
                <a:tc>
                  <a:txBody>
                    <a:bodyPr/>
                    <a:lstStyle/>
                    <a:p>
                      <a:r>
                        <a:rPr lang="en-US" sz="1200" dirty="0"/>
                        <a:t>HSBC Holdings</a:t>
                      </a:r>
                    </a:p>
                  </a:txBody>
                  <a:tcPr/>
                </a:tc>
                <a:tc>
                  <a:txBody>
                    <a:bodyPr/>
                    <a:lstStyle/>
                    <a:p>
                      <a:r>
                        <a:rPr lang="en-US" sz="1200" b="0" i="0" kern="1200" dirty="0">
                          <a:solidFill>
                            <a:schemeClr val="dk1"/>
                          </a:solidFill>
                          <a:effectLst/>
                          <a:latin typeface="+mn-lt"/>
                          <a:ea typeface="+mn-ea"/>
                          <a:cs typeface="+mn-cs"/>
                        </a:rPr>
                        <a:t>10.45%</a:t>
                      </a:r>
                      <a:endParaRPr lang="en-US" sz="1200" dirty="0"/>
                    </a:p>
                  </a:txBody>
                  <a:tcPr/>
                </a:tc>
                <a:tc>
                  <a:txBody>
                    <a:bodyPr/>
                    <a:lstStyle/>
                    <a:p>
                      <a:r>
                        <a:rPr lang="en-US" sz="1200" dirty="0"/>
                        <a:t>5.8%</a:t>
                      </a:r>
                    </a:p>
                  </a:txBody>
                  <a:tcPr/>
                </a:tc>
                <a:extLst>
                  <a:ext uri="{0D108BD9-81ED-4DB2-BD59-A6C34878D82A}">
                    <a16:rowId xmlns:a16="http://schemas.microsoft.com/office/drawing/2014/main" val="10001"/>
                  </a:ext>
                </a:extLst>
              </a:tr>
              <a:tr h="387307">
                <a:tc>
                  <a:txBody>
                    <a:bodyPr/>
                    <a:lstStyle/>
                    <a:p>
                      <a:r>
                        <a:rPr lang="en-US" sz="1200" dirty="0"/>
                        <a:t>AIA Group Ltd.</a:t>
                      </a:r>
                    </a:p>
                  </a:txBody>
                  <a:tcPr/>
                </a:tc>
                <a:tc>
                  <a:txBody>
                    <a:bodyPr/>
                    <a:lstStyle/>
                    <a:p>
                      <a:r>
                        <a:rPr lang="en-US" sz="1200" b="0" i="0" kern="1200" dirty="0">
                          <a:solidFill>
                            <a:schemeClr val="dk1"/>
                          </a:solidFill>
                          <a:effectLst/>
                          <a:latin typeface="+mn-lt"/>
                          <a:ea typeface="+mn-ea"/>
                          <a:cs typeface="+mn-cs"/>
                        </a:rPr>
                        <a:t>8.71%</a:t>
                      </a:r>
                      <a:endParaRPr lang="en-US" sz="1200" dirty="0"/>
                    </a:p>
                  </a:txBody>
                  <a:tcPr/>
                </a:tc>
                <a:tc>
                  <a:txBody>
                    <a:bodyPr/>
                    <a:lstStyle/>
                    <a:p>
                      <a:r>
                        <a:rPr lang="en-US" sz="1200" dirty="0"/>
                        <a:t>7.1%</a:t>
                      </a:r>
                    </a:p>
                  </a:txBody>
                  <a:tcPr/>
                </a:tc>
                <a:extLst>
                  <a:ext uri="{0D108BD9-81ED-4DB2-BD59-A6C34878D82A}">
                    <a16:rowId xmlns:a16="http://schemas.microsoft.com/office/drawing/2014/main" val="10002"/>
                  </a:ext>
                </a:extLst>
              </a:tr>
              <a:tr h="387307">
                <a:tc>
                  <a:txBody>
                    <a:bodyPr/>
                    <a:lstStyle/>
                    <a:p>
                      <a:r>
                        <a:rPr lang="en-US" sz="1200" dirty="0" err="1"/>
                        <a:t>Tencent</a:t>
                      </a:r>
                      <a:r>
                        <a:rPr lang="en-US" sz="1200" dirty="0"/>
                        <a:t> Holdings</a:t>
                      </a:r>
                    </a:p>
                  </a:txBody>
                  <a:tcPr/>
                </a:tc>
                <a:tc>
                  <a:txBody>
                    <a:bodyPr/>
                    <a:lstStyle/>
                    <a:p>
                      <a:r>
                        <a:rPr lang="en-US" sz="1200" b="0" i="0" kern="1200" dirty="0">
                          <a:solidFill>
                            <a:schemeClr val="dk1"/>
                          </a:solidFill>
                          <a:effectLst/>
                          <a:latin typeface="+mn-lt"/>
                          <a:ea typeface="+mn-ea"/>
                          <a:cs typeface="+mn-cs"/>
                        </a:rPr>
                        <a:t>8.48%</a:t>
                      </a:r>
                      <a:endParaRPr lang="en-US" sz="1200" dirty="0"/>
                    </a:p>
                  </a:txBody>
                  <a:tcPr/>
                </a:tc>
                <a:tc>
                  <a:txBody>
                    <a:bodyPr/>
                    <a:lstStyle/>
                    <a:p>
                      <a:r>
                        <a:rPr lang="en-US" sz="1200" dirty="0"/>
                        <a:t>12%</a:t>
                      </a:r>
                    </a:p>
                  </a:txBody>
                  <a:tcPr/>
                </a:tc>
                <a:extLst>
                  <a:ext uri="{0D108BD9-81ED-4DB2-BD59-A6C34878D82A}">
                    <a16:rowId xmlns:a16="http://schemas.microsoft.com/office/drawing/2014/main" val="10003"/>
                  </a:ext>
                </a:extLst>
              </a:tr>
              <a:tr h="387307">
                <a:tc>
                  <a:txBody>
                    <a:bodyPr/>
                    <a:lstStyle/>
                    <a:p>
                      <a:r>
                        <a:rPr lang="en-US" sz="1200" dirty="0"/>
                        <a:t>China Construction Bank</a:t>
                      </a:r>
                    </a:p>
                  </a:txBody>
                  <a:tcPr/>
                </a:tc>
                <a:tc>
                  <a:txBody>
                    <a:bodyPr/>
                    <a:lstStyle/>
                    <a:p>
                      <a:r>
                        <a:rPr lang="en-US" sz="1200" b="0" i="0" kern="1200" dirty="0">
                          <a:solidFill>
                            <a:schemeClr val="dk1"/>
                          </a:solidFill>
                          <a:effectLst/>
                          <a:latin typeface="+mn-lt"/>
                          <a:ea typeface="+mn-ea"/>
                          <a:cs typeface="+mn-cs"/>
                        </a:rPr>
                        <a:t>8.30%</a:t>
                      </a:r>
                      <a:endParaRPr lang="en-US" sz="1200" dirty="0"/>
                    </a:p>
                  </a:txBody>
                  <a:tcPr/>
                </a:tc>
                <a:tc>
                  <a:txBody>
                    <a:bodyPr/>
                    <a:lstStyle/>
                    <a:p>
                      <a:r>
                        <a:rPr lang="en-US" sz="1200" dirty="0"/>
                        <a:t>6.5%</a:t>
                      </a:r>
                    </a:p>
                  </a:txBody>
                  <a:tcPr/>
                </a:tc>
                <a:extLst>
                  <a:ext uri="{0D108BD9-81ED-4DB2-BD59-A6C34878D82A}">
                    <a16:rowId xmlns:a16="http://schemas.microsoft.com/office/drawing/2014/main" val="10004"/>
                  </a:ext>
                </a:extLst>
              </a:tr>
              <a:tr h="387307">
                <a:tc>
                  <a:txBody>
                    <a:bodyPr/>
                    <a:lstStyle/>
                    <a:p>
                      <a:r>
                        <a:rPr lang="en-US" sz="1200" dirty="0"/>
                        <a:t>Alibaba</a:t>
                      </a:r>
                    </a:p>
                  </a:txBody>
                  <a:tcPr/>
                </a:tc>
                <a:tc>
                  <a:txBody>
                    <a:bodyPr/>
                    <a:lstStyle/>
                    <a:p>
                      <a:endParaRPr lang="en-US" sz="1200" dirty="0"/>
                    </a:p>
                  </a:txBody>
                  <a:tcPr/>
                </a:tc>
                <a:tc>
                  <a:txBody>
                    <a:bodyPr/>
                    <a:lstStyle/>
                    <a:p>
                      <a:r>
                        <a:rPr lang="en-US" sz="1200" dirty="0"/>
                        <a:t>6.5%</a:t>
                      </a:r>
                    </a:p>
                  </a:txBody>
                  <a:tcPr/>
                </a:tc>
                <a:extLst>
                  <a:ext uri="{0D108BD9-81ED-4DB2-BD59-A6C34878D82A}">
                    <a16:rowId xmlns:a16="http://schemas.microsoft.com/office/drawing/2014/main" val="10005"/>
                  </a:ext>
                </a:extLst>
              </a:tr>
              <a:tr h="387307">
                <a:tc gridSpan="2">
                  <a:txBody>
                    <a:bodyPr/>
                    <a:lstStyle/>
                    <a:p>
                      <a:r>
                        <a:rPr lang="en-US" sz="1200" dirty="0">
                          <a:hlinkClick r:id="rId2"/>
                        </a:rPr>
                        <a:t>…… full list</a:t>
                      </a:r>
                      <a:endParaRPr lang="en-US" sz="1200" dirty="0"/>
                    </a:p>
                  </a:txBody>
                  <a:tcPr/>
                </a:tc>
                <a:tc hMerge="1">
                  <a:txBody>
                    <a:bodyPr/>
                    <a:lstStyle/>
                    <a:p>
                      <a:endParaRPr lang="en-US" dirty="0"/>
                    </a:p>
                  </a:txBody>
                  <a:tcPr/>
                </a:tc>
                <a:tc>
                  <a:txBody>
                    <a:bodyPr/>
                    <a:lstStyle/>
                    <a:p>
                      <a:endParaRPr lang="en-US" sz="1200" dirty="0"/>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367358" y="1844824"/>
            <a:ext cx="8381106" cy="1569660"/>
          </a:xfrm>
          <a:prstGeom prst="rect">
            <a:avLst/>
          </a:prstGeom>
          <a:noFill/>
        </p:spPr>
        <p:txBody>
          <a:bodyPr wrap="square" rtlCol="0">
            <a:spAutoFit/>
          </a:bodyPr>
          <a:lstStyle/>
          <a:p>
            <a:r>
              <a:rPr lang="en-US" sz="1800" b="1" u="sng" dirty="0">
                <a:solidFill>
                  <a:schemeClr val="tx2"/>
                </a:solidFill>
              </a:rPr>
              <a:t>Index Rebalance</a:t>
            </a:r>
          </a:p>
          <a:p>
            <a:r>
              <a:rPr lang="en-US" sz="1600" dirty="0">
                <a:hlinkClick r:id="rId3"/>
              </a:rPr>
              <a:t>Hang Seng Indexes</a:t>
            </a:r>
            <a:r>
              <a:rPr lang="en-US" sz="1600" b="1" dirty="0">
                <a:solidFill>
                  <a:srgbClr val="0070C0"/>
                </a:solidFill>
              </a:rPr>
              <a:t> has quarterly index rebalancing at </a:t>
            </a:r>
            <a:r>
              <a:rPr lang="en-US" sz="1600" b="1" dirty="0">
                <a:solidFill>
                  <a:srgbClr val="0070C0"/>
                </a:solidFill>
                <a:hlinkClick r:id="rId4"/>
              </a:rPr>
              <a:t>Mar, Jun, Sep &amp; Dec</a:t>
            </a:r>
            <a:r>
              <a:rPr lang="en-US" sz="1600" dirty="0"/>
              <a:t>. Based on the stocks and market performance review, the constituents stocks </a:t>
            </a:r>
            <a:r>
              <a:rPr lang="en-US" sz="1600" b="1" dirty="0">
                <a:solidFill>
                  <a:srgbClr val="0070C0"/>
                </a:solidFill>
              </a:rPr>
              <a:t>weighting can be adjusted </a:t>
            </a:r>
            <a:r>
              <a:rPr lang="en-US" sz="1600" dirty="0"/>
              <a:t>upwards/downwards, new stocks can be </a:t>
            </a:r>
            <a:r>
              <a:rPr lang="en-US" sz="1600" b="1" dirty="0">
                <a:solidFill>
                  <a:srgbClr val="0070C0"/>
                </a:solidFill>
              </a:rPr>
              <a:t>added</a:t>
            </a:r>
            <a:r>
              <a:rPr lang="en-US" sz="1600" dirty="0"/>
              <a:t> and existing stocks can be </a:t>
            </a:r>
            <a:r>
              <a:rPr lang="en-US" sz="1600" b="1" dirty="0">
                <a:solidFill>
                  <a:srgbClr val="0070C0"/>
                </a:solidFill>
              </a:rPr>
              <a:t>removed</a:t>
            </a:r>
            <a:r>
              <a:rPr lang="en-US" sz="1600" dirty="0">
                <a:solidFill>
                  <a:srgbClr val="0070C0"/>
                </a:solidFill>
              </a:rPr>
              <a:t> </a:t>
            </a:r>
            <a:r>
              <a:rPr lang="en-US" sz="1600" dirty="0"/>
              <a:t>from the index</a:t>
            </a:r>
          </a:p>
          <a:p>
            <a:endParaRPr lang="en-US" sz="1400" dirty="0"/>
          </a:p>
        </p:txBody>
      </p:sp>
      <p:sp>
        <p:nvSpPr>
          <p:cNvPr id="8" name="Right Arrow 7"/>
          <p:cNvSpPr/>
          <p:nvPr/>
        </p:nvSpPr>
        <p:spPr bwMode="auto">
          <a:xfrm>
            <a:off x="1475656" y="5157192"/>
            <a:ext cx="864096"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rPr>
              <a:t>Alibaba</a:t>
            </a:r>
          </a:p>
        </p:txBody>
      </p:sp>
      <p:sp>
        <p:nvSpPr>
          <p:cNvPr id="9" name="Right Arrow 8"/>
          <p:cNvSpPr/>
          <p:nvPr/>
        </p:nvSpPr>
        <p:spPr bwMode="auto">
          <a:xfrm>
            <a:off x="6516216" y="5157192"/>
            <a:ext cx="1296144"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t>China Mobile</a:t>
            </a:r>
          </a:p>
        </p:txBody>
      </p:sp>
    </p:spTree>
    <p:extLst>
      <p:ext uri="{BB962C8B-B14F-4D97-AF65-F5344CB8AC3E}">
        <p14:creationId xmlns:p14="http://schemas.microsoft.com/office/powerpoint/2010/main" val="3321152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a:t>Index tracking funds (like HK Tracker Fund</a:t>
            </a:r>
            <a:r>
              <a:rPr lang="en-US" altLang="zh-TW" sz="1800" dirty="0"/>
              <a:t>) </a:t>
            </a:r>
            <a:r>
              <a:rPr lang="en-US" altLang="zh-TW" sz="1800" b="1" dirty="0">
                <a:solidFill>
                  <a:srgbClr val="0070C0"/>
                </a:solidFill>
              </a:rPr>
              <a:t>passively</a:t>
            </a:r>
            <a:r>
              <a:rPr lang="en-US" altLang="zh-TW" sz="1800" dirty="0"/>
              <a:t> track the underlying </a:t>
            </a:r>
            <a:r>
              <a:rPr lang="en-US" sz="1800" dirty="0"/>
              <a:t>index constituents. Hence those funds need to </a:t>
            </a:r>
            <a:r>
              <a:rPr lang="en-US" sz="1800" b="1" dirty="0">
                <a:solidFill>
                  <a:srgbClr val="0070C0"/>
                </a:solidFill>
              </a:rPr>
              <a:t>adjust the portfolio according to the new weightings</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solidFill>
                  <a:srgbClr val="0070C0"/>
                </a:solidFill>
              </a:rPr>
              <a:t>Buy</a:t>
            </a:r>
            <a:r>
              <a:rPr lang="en-US" sz="1800" dirty="0">
                <a:solidFill>
                  <a:srgbClr val="0070C0"/>
                </a:solidFill>
              </a:rPr>
              <a:t> </a:t>
            </a:r>
            <a:r>
              <a:rPr lang="en-US" sz="1800" dirty="0"/>
              <a:t>the stocks which the weightings are </a:t>
            </a:r>
            <a:r>
              <a:rPr lang="en-US" sz="1800" b="1" dirty="0">
                <a:solidFill>
                  <a:srgbClr val="0070C0"/>
                </a:solidFill>
              </a:rPr>
              <a:t>adjusted upward or added </a:t>
            </a:r>
            <a:r>
              <a:rPr lang="en-US" sz="1800" dirty="0"/>
              <a:t>to the index; sell the stocks which the weightings are </a:t>
            </a:r>
            <a:r>
              <a:rPr lang="en-US" sz="1800" b="1" dirty="0">
                <a:solidFill>
                  <a:srgbClr val="0070C0"/>
                </a:solidFill>
              </a:rPr>
              <a:t>adjusted downward or removed</a:t>
            </a:r>
            <a:r>
              <a:rPr lang="en-US" sz="1800" dirty="0"/>
              <a:t> from the index</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a:t>As funds </a:t>
            </a:r>
            <a:r>
              <a:rPr lang="en-US" sz="1800" b="1" dirty="0">
                <a:solidFill>
                  <a:srgbClr val="0070C0"/>
                </a:solidFill>
              </a:rPr>
              <a:t>portfolio value </a:t>
            </a:r>
            <a:r>
              <a:rPr lang="en-US" sz="1800" dirty="0"/>
              <a:t>is </a:t>
            </a:r>
            <a:r>
              <a:rPr lang="en-US" sz="1800" b="1" dirty="0">
                <a:solidFill>
                  <a:srgbClr val="0070C0"/>
                </a:solidFill>
              </a:rPr>
              <a:t>mark-to-market by the closing price</a:t>
            </a:r>
            <a:r>
              <a:rPr lang="en-US" sz="1800" dirty="0"/>
              <a:t>, the execution quality of an index rebalance is </a:t>
            </a:r>
            <a:r>
              <a:rPr lang="en-US" sz="1800" b="1" dirty="0">
                <a:solidFill>
                  <a:srgbClr val="0070C0"/>
                </a:solidFill>
              </a:rPr>
              <a:t>benchmark to the closing price </a:t>
            </a:r>
            <a:r>
              <a:rPr lang="en-US" sz="1800" dirty="0"/>
              <a:t>and the trading strategy used is called </a:t>
            </a:r>
            <a:r>
              <a:rPr lang="en-US" sz="1800" b="1" dirty="0">
                <a:solidFill>
                  <a:srgbClr val="0070C0"/>
                </a:solidFill>
              </a:rPr>
              <a:t>Market-on-Close</a:t>
            </a:r>
            <a:r>
              <a:rPr lang="en-US" sz="1800" dirty="0"/>
              <a:t> Algo</a:t>
            </a:r>
            <a:endParaRPr lang="en-US" sz="1800" b="1" dirty="0">
              <a:solidFill>
                <a:srgbClr val="0070C0"/>
              </a:solidFill>
            </a:endParaRPr>
          </a:p>
          <a:p>
            <a:pPr marL="457200" indent="-457200">
              <a:buFont typeface="Arial" panose="020B0604020202020204" pitchFamily="34" charset="0"/>
              <a:buChar char="•"/>
            </a:pPr>
            <a:endParaRPr lang="en-US" sz="1800" dirty="0"/>
          </a:p>
        </p:txBody>
      </p:sp>
      <p:sp>
        <p:nvSpPr>
          <p:cNvPr id="2" name="TextBox 1"/>
          <p:cNvSpPr txBox="1"/>
          <p:nvPr/>
        </p:nvSpPr>
        <p:spPr>
          <a:xfrm>
            <a:off x="1187624" y="5405154"/>
            <a:ext cx="6630341" cy="400110"/>
          </a:xfrm>
          <a:prstGeom prst="rect">
            <a:avLst/>
          </a:prstGeom>
          <a:noFill/>
        </p:spPr>
        <p:txBody>
          <a:bodyPr wrap="none" rtlCol="0">
            <a:spAutoFit/>
          </a:bodyPr>
          <a:lstStyle/>
          <a:p>
            <a:r>
              <a:rPr lang="en-US" sz="2000" dirty="0">
                <a:solidFill>
                  <a:srgbClr val="00B050"/>
                </a:solidFill>
              </a:rPr>
              <a:t>How to get the close price of the day? Is it the last trade?</a:t>
            </a:r>
          </a:p>
        </p:txBody>
      </p:sp>
    </p:spTree>
    <p:extLst>
      <p:ext uri="{BB962C8B-B14F-4D97-AF65-F5344CB8AC3E}">
        <p14:creationId xmlns:p14="http://schemas.microsoft.com/office/powerpoint/2010/main" val="191121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3240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HKEx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4276064035"/>
              </p:ext>
            </p:extLst>
          </p:nvPr>
        </p:nvGraphicFramePr>
        <p:xfrm>
          <a:off x="1403648" y="2204864"/>
          <a:ext cx="5472608" cy="3043965"/>
        </p:xfrm>
        <a:graphic>
          <a:graphicData uri="http://schemas.openxmlformats.org/drawingml/2006/table">
            <a:tbl>
              <a:tblPr>
                <a:tableStyleId>{5C22544A-7EE6-4342-B048-85BDC9FD1C3A}</a:tableStyleId>
              </a:tblPr>
              <a:tblGrid>
                <a:gridCol w="1224136">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386504">
                  <a:extLst>
                    <a:ext uri="{9D8B030D-6E8A-4147-A177-3AD203B41FA5}">
                      <a16:colId xmlns:a16="http://schemas.microsoft.com/office/drawing/2014/main" val="20003"/>
                    </a:ext>
                  </a:extLst>
                </a:gridCol>
                <a:gridCol w="1917752">
                  <a:extLst>
                    <a:ext uri="{9D8B030D-6E8A-4147-A177-3AD203B41FA5}">
                      <a16:colId xmlns:a16="http://schemas.microsoft.com/office/drawing/2014/main" val="20004"/>
                    </a:ext>
                  </a:extLst>
                </a:gridCol>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0"/>
                  </a:ext>
                </a:extLst>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1"/>
                  </a:ext>
                </a:extLst>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2"/>
                  </a:ext>
                </a:extLst>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3"/>
                  </a:ext>
                </a:extLst>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4"/>
                  </a:ext>
                </a:extLst>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5"/>
                  </a:ext>
                </a:extLst>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6"/>
                  </a:ext>
                </a:extLst>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bl>
          </a:graphicData>
        </a:graphic>
      </p:graphicFrame>
      <p:sp>
        <p:nvSpPr>
          <p:cNvPr id="4" name="Rectangle 3"/>
          <p:cNvSpPr/>
          <p:nvPr/>
        </p:nvSpPr>
        <p:spPr bwMode="auto">
          <a:xfrm>
            <a:off x="1187624" y="4149080"/>
            <a:ext cx="5832648" cy="122413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1331640" y="5661248"/>
            <a:ext cx="5529078" cy="400110"/>
          </a:xfrm>
          <a:prstGeom prst="rect">
            <a:avLst/>
          </a:prstGeom>
          <a:noFill/>
        </p:spPr>
        <p:txBody>
          <a:bodyPr wrap="none" rtlCol="0">
            <a:spAutoFit/>
          </a:bodyPr>
          <a:lstStyle/>
          <a:p>
            <a:r>
              <a:rPr lang="en-US" sz="2000" dirty="0"/>
              <a:t>Closing Price is determined in </a:t>
            </a:r>
            <a:r>
              <a:rPr lang="en-US" sz="2000" b="1" dirty="0">
                <a:solidFill>
                  <a:srgbClr val="0070C0"/>
                </a:solidFill>
              </a:rPr>
              <a:t>closing auction</a:t>
            </a:r>
          </a:p>
        </p:txBody>
      </p:sp>
    </p:spTree>
    <p:extLst>
      <p:ext uri="{BB962C8B-B14F-4D97-AF65-F5344CB8AC3E}">
        <p14:creationId xmlns:p14="http://schemas.microsoft.com/office/powerpoint/2010/main" val="40552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solidFill>
                  <a:srgbClr val="00B050"/>
                </a:solidFill>
              </a:rPr>
              <a:t>Why we need Close auction (or Open auction)?</a:t>
            </a:r>
            <a:r>
              <a:rPr lang="en-US" sz="1800" dirty="0"/>
              <a:t/>
            </a:r>
            <a:br>
              <a:rPr lang="en-US" sz="1800" dirty="0"/>
            </a:br>
            <a:endParaRPr lang="en-US" sz="1800" dirty="0"/>
          </a:p>
          <a:p>
            <a:pPr lvl="1">
              <a:buFont typeface="Arial" panose="020B0604020202020204" pitchFamily="34" charset="0"/>
              <a:buChar char="•"/>
            </a:pPr>
            <a:r>
              <a:rPr lang="en-US" sz="1600" dirty="0"/>
              <a:t>Close price has significant meaning for </a:t>
            </a:r>
            <a:r>
              <a:rPr lang="en-US" sz="1600" b="1" dirty="0">
                <a:solidFill>
                  <a:srgbClr val="0070C0"/>
                </a:solidFill>
              </a:rPr>
              <a:t>benchmarking and mark-to-market. </a:t>
            </a:r>
            <a:r>
              <a:rPr lang="en-US" sz="1600" dirty="0"/>
              <a:t>Similarly open price is for measuring the intraday price movement.</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It is not desirable to have one trade to determine the open/close price (which is easier to </a:t>
            </a:r>
            <a:r>
              <a:rPr lang="en-US" sz="1600" b="1" dirty="0">
                <a:solidFill>
                  <a:srgbClr val="0070C0"/>
                </a:solidFill>
              </a:rPr>
              <a:t>manipulate</a:t>
            </a:r>
            <a:r>
              <a:rPr lang="en-US" sz="1600" dirty="0"/>
              <a:t>) – the few minutes Closing Auction </a:t>
            </a:r>
            <a:r>
              <a:rPr lang="en-US" sz="1600" b="1" dirty="0">
                <a:solidFill>
                  <a:srgbClr val="0070C0"/>
                </a:solidFill>
              </a:rPr>
              <a:t>aggregate all the Buy/Sell orders </a:t>
            </a:r>
            <a:r>
              <a:rPr lang="en-US" sz="1600" dirty="0"/>
              <a:t>(Demand/Supply) and pick a closing price which </a:t>
            </a:r>
            <a:r>
              <a:rPr lang="en-US" sz="1600" b="1" dirty="0">
                <a:solidFill>
                  <a:srgbClr val="0070C0"/>
                </a:solidFill>
              </a:rPr>
              <a:t>maximize the execution quantity</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Prevent too many orders at a single open/close time that may </a:t>
            </a:r>
            <a:r>
              <a:rPr lang="en-US" sz="1600" b="1" dirty="0">
                <a:solidFill>
                  <a:srgbClr val="0070C0"/>
                </a:solidFill>
              </a:rPr>
              <a:t>overload the trading systems</a:t>
            </a:r>
            <a:r>
              <a:rPr lang="en-US" sz="1600" dirty="0"/>
              <a:t>; hence a few mins of auction period to spread out the transactions</a:t>
            </a:r>
          </a:p>
          <a:p>
            <a:pPr lvl="1">
              <a:buFont typeface="Arial" panose="020B0604020202020204" pitchFamily="34" charset="0"/>
              <a:buChar char="•"/>
            </a:pPr>
            <a:endParaRPr lang="en-US" sz="1600" dirty="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Market On Close</a:t>
            </a:r>
          </a:p>
        </p:txBody>
      </p:sp>
      <p:sp>
        <p:nvSpPr>
          <p:cNvPr id="8" name="TextBox 7"/>
          <p:cNvSpPr txBox="1"/>
          <p:nvPr/>
        </p:nvSpPr>
        <p:spPr>
          <a:xfrm>
            <a:off x="2234260" y="5663237"/>
            <a:ext cx="3608680" cy="369332"/>
          </a:xfrm>
          <a:prstGeom prst="rect">
            <a:avLst/>
          </a:prstGeom>
          <a:noFill/>
        </p:spPr>
        <p:txBody>
          <a:bodyPr wrap="none" rtlCol="0">
            <a:spAutoFit/>
          </a:bodyPr>
          <a:lstStyle/>
          <a:p>
            <a:r>
              <a:rPr lang="en-US" sz="1800" dirty="0">
                <a:hlinkClick r:id="rId3"/>
              </a:rPr>
              <a:t>HKEx closing auction mechanism</a:t>
            </a:r>
            <a:endParaRPr lang="en-US" sz="1800" dirty="0"/>
          </a:p>
        </p:txBody>
      </p:sp>
    </p:spTree>
    <p:extLst>
      <p:ext uri="{BB962C8B-B14F-4D97-AF65-F5344CB8AC3E}">
        <p14:creationId xmlns:p14="http://schemas.microsoft.com/office/powerpoint/2010/main" val="192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incident in 2009 and suspension of closing auction</a:t>
            </a: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Char char="•"/>
            </a:pPr>
            <a:r>
              <a:rPr lang="en-US" sz="1800" dirty="0"/>
              <a:t>Re-introduce in 2016 with </a:t>
            </a:r>
            <a:r>
              <a:rPr lang="en-US" sz="1800" b="1" dirty="0">
                <a:solidFill>
                  <a:srgbClr val="0070C0"/>
                </a:solidFill>
              </a:rPr>
              <a:t>price range </a:t>
            </a:r>
            <a:r>
              <a:rPr lang="en-US" sz="1800" dirty="0"/>
              <a:t>and </a:t>
            </a:r>
            <a:r>
              <a:rPr lang="en-US" sz="1800" b="1" dirty="0">
                <a:solidFill>
                  <a:srgbClr val="FF0000"/>
                </a:solidFill>
              </a:rPr>
              <a:t>random closing</a:t>
            </a:r>
          </a:p>
          <a:p>
            <a:r>
              <a:rPr lang="en-US" sz="1600" dirty="0"/>
              <a:t>	</a:t>
            </a:r>
            <a:endParaRPr lang="en-US" sz="1800" dirty="0"/>
          </a:p>
        </p:txBody>
      </p:sp>
      <p:pic>
        <p:nvPicPr>
          <p:cNvPr id="1026" name="Picture 2" descr="è¡å­é å¯è±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a:hlinkClick r:id="rId5"/>
              </a:rPr>
              <a:t>What Happened?</a:t>
            </a:r>
            <a:endParaRPr lang="en-US" sz="1600" dirty="0"/>
          </a:p>
          <a:p>
            <a:endParaRPr lang="en-US" sz="1600" dirty="0"/>
          </a:p>
          <a:p>
            <a:pPr marL="285750" indent="-285750">
              <a:buFont typeface="Arial" panose="020B0604020202020204" pitchFamily="34" charset="0"/>
              <a:buChar char="•"/>
            </a:pPr>
            <a:r>
              <a:rPr lang="en-US" sz="1400" dirty="0"/>
              <a:t>HSBC shares in the last seconds of the CAS on 9 March 2009, the indicative equilibrium price (IEP) of HSBC shares </a:t>
            </a:r>
            <a:r>
              <a:rPr lang="en-US" sz="1400" b="1" dirty="0">
                <a:solidFill>
                  <a:srgbClr val="0070C0"/>
                </a:solidFill>
              </a:rPr>
              <a:t>fell 10.8% from around $37 to $33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at-auction sell orders for a total of </a:t>
            </a:r>
            <a:r>
              <a:rPr lang="en-US" sz="1400" b="1" dirty="0">
                <a:solidFill>
                  <a:srgbClr val="0070C0"/>
                </a:solidFill>
              </a:rPr>
              <a:t>5.4 million HSBC shares </a:t>
            </a:r>
            <a:r>
              <a:rPr lang="en-US" sz="1400" dirty="0"/>
              <a:t>placed in the </a:t>
            </a:r>
            <a:r>
              <a:rPr lang="en-US" sz="1400" b="1" dirty="0">
                <a:solidFill>
                  <a:srgbClr val="0070C0"/>
                </a:solidFill>
              </a:rPr>
              <a:t>last seconds</a:t>
            </a:r>
            <a:r>
              <a:rPr lang="en-US" sz="1400" dirty="0"/>
              <a:t> of the CAS and an at-auction limit sell order for 6,000 HSBC shares at $33 placed earlier by a retail 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spTree>
    <p:extLst>
      <p:ext uri="{BB962C8B-B14F-4D97-AF65-F5344CB8AC3E}">
        <p14:creationId xmlns:p14="http://schemas.microsoft.com/office/powerpoint/2010/main" val="948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A trader experience before using before </a:t>
            </a:r>
            <a:r>
              <a:rPr lang="en-US" sz="2000" b="1" dirty="0">
                <a:solidFill>
                  <a:srgbClr val="0070C0"/>
                </a:solidFill>
              </a:rPr>
              <a:t>Market-On-Close Algo</a:t>
            </a: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04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7848872" cy="23402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marL="0" indent="0"/>
            <a:r>
              <a:rPr lang="en-US" sz="1800" dirty="0"/>
              <a:t>During COVID-19, tech sector is doing good. Hang Seng Index Company adjusts the </a:t>
            </a:r>
            <a:r>
              <a:rPr lang="en-US" sz="1800" dirty="0" err="1"/>
              <a:t>Tencent</a:t>
            </a:r>
            <a:r>
              <a:rPr lang="en-US" sz="1800" dirty="0"/>
              <a:t> weighting upwards from </a:t>
            </a:r>
            <a:r>
              <a:rPr lang="en-US" sz="1800" b="1" dirty="0">
                <a:solidFill>
                  <a:srgbClr val="0070C0"/>
                </a:solidFill>
              </a:rPr>
              <a:t>8.5% to 12%</a:t>
            </a:r>
            <a:r>
              <a:rPr lang="en-US" sz="1800" dirty="0"/>
              <a:t>. Tracker Fund value is HK$ 80 billion and need to </a:t>
            </a:r>
            <a:r>
              <a:rPr lang="en-US" sz="1800" b="1" u="sng" dirty="0">
                <a:solidFill>
                  <a:srgbClr val="0070C0"/>
                </a:solidFill>
              </a:rPr>
              <a:t>buy additional HK$ 2.8 billion of </a:t>
            </a:r>
            <a:r>
              <a:rPr lang="en-US" sz="1800" b="1" u="sng" dirty="0" err="1">
                <a:solidFill>
                  <a:srgbClr val="0070C0"/>
                </a:solidFill>
              </a:rPr>
              <a:t>Tencent</a:t>
            </a:r>
            <a:r>
              <a:rPr lang="en-US" sz="1800" b="1" u="sng" dirty="0">
                <a:solidFill>
                  <a:srgbClr val="0070C0"/>
                </a:solidFill>
              </a:rPr>
              <a:t> </a:t>
            </a:r>
            <a:r>
              <a:rPr lang="en-US" sz="1800" dirty="0"/>
              <a:t>on rebalance date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606826" cy="291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4283968" y="33943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3951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Objective</a:t>
            </a:r>
            <a:r>
              <a:rPr lang="en-US" sz="1800" dirty="0"/>
              <a:t>: Buy </a:t>
            </a:r>
            <a:r>
              <a:rPr lang="en-US" sz="1800" b="1" dirty="0">
                <a:solidFill>
                  <a:srgbClr val="0070C0"/>
                </a:solidFill>
              </a:rPr>
              <a:t>all</a:t>
            </a:r>
            <a:r>
              <a:rPr lang="en-US" sz="1800" dirty="0"/>
              <a:t> HK$ 2.8 billion of </a:t>
            </a:r>
            <a:r>
              <a:rPr lang="en-US" sz="1800" dirty="0" err="1"/>
              <a:t>Tencent</a:t>
            </a:r>
            <a:r>
              <a:rPr lang="en-US" sz="1800" dirty="0"/>
              <a:t> </a:t>
            </a:r>
            <a:r>
              <a:rPr lang="en-US" sz="1800" b="1" dirty="0">
                <a:solidFill>
                  <a:srgbClr val="0070C0"/>
                </a:solidFill>
              </a:rPr>
              <a:t>at Closing Auction</a:t>
            </a:r>
            <a:r>
              <a:rPr lang="en-US" sz="1800" dirty="0"/>
              <a:t>. Orders executed in Closing Auction will have the closing Price (hence benchmark to Closing Price)</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4187285889"/>
              </p:ext>
            </p:extLst>
          </p:nvPr>
        </p:nvGraphicFramePr>
        <p:xfrm>
          <a:off x="323528" y="2700803"/>
          <a:ext cx="5544616" cy="353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6152703" y="2681625"/>
            <a:ext cx="2523753" cy="1231106"/>
          </a:xfrm>
          <a:prstGeom prst="rect">
            <a:avLst/>
          </a:prstGeom>
          <a:noFill/>
        </p:spPr>
        <p:txBody>
          <a:bodyPr wrap="square" rtlCol="0">
            <a:spAutoFit/>
          </a:bodyPr>
          <a:lstStyle/>
          <a:p>
            <a:r>
              <a:rPr lang="en-US" sz="1800" dirty="0">
                <a:solidFill>
                  <a:srgbClr val="00B050"/>
                </a:solidFill>
              </a:rPr>
              <a:t>Is that easy ?</a:t>
            </a:r>
          </a:p>
          <a:p>
            <a:r>
              <a:rPr lang="en-US" sz="1800" dirty="0">
                <a:solidFill>
                  <a:srgbClr val="00B050"/>
                </a:solidFill>
              </a:rPr>
              <a:t>And what are the problems?</a:t>
            </a:r>
            <a:r>
              <a:rPr lang="en-US" sz="2000" dirty="0"/>
              <a:t/>
            </a:r>
            <a:br>
              <a:rPr lang="en-US" sz="2000" dirty="0"/>
            </a:br>
            <a:endParaRPr lang="en-US" sz="2000" dirty="0"/>
          </a:p>
        </p:txBody>
      </p:sp>
      <p:sp>
        <p:nvSpPr>
          <p:cNvPr id="4" name="Action Button: Help 3">
            <a:hlinkClick r:id="" action="ppaction://noaction" highlightClick="1"/>
          </p:cNvPr>
          <p:cNvSpPr/>
          <p:nvPr/>
        </p:nvSpPr>
        <p:spPr bwMode="auto">
          <a:xfrm>
            <a:off x="6592041" y="3833753"/>
            <a:ext cx="1008112" cy="792088"/>
          </a:xfrm>
          <a:prstGeom prst="actionButtonHelp">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56176" y="4913873"/>
            <a:ext cx="2251373" cy="1323439"/>
          </a:xfrm>
          <a:prstGeom prst="rect">
            <a:avLst/>
          </a:prstGeom>
          <a:noFill/>
        </p:spPr>
        <p:txBody>
          <a:bodyPr wrap="square" rtlCol="0">
            <a:spAutoFit/>
          </a:bodyPr>
          <a:lstStyle/>
          <a:p>
            <a:r>
              <a:rPr lang="en-US" sz="1600" dirty="0"/>
              <a:t>Closing Auction may not have </a:t>
            </a:r>
            <a:r>
              <a:rPr lang="en-US" sz="1600" b="1" dirty="0">
                <a:solidFill>
                  <a:srgbClr val="0070C0"/>
                </a:solidFill>
              </a:rPr>
              <a:t>enough liquidity </a:t>
            </a:r>
            <a:r>
              <a:rPr lang="en-US" sz="1600" dirty="0"/>
              <a:t>to </a:t>
            </a:r>
            <a:r>
              <a:rPr lang="en-US" sz="1600" b="1" dirty="0">
                <a:solidFill>
                  <a:srgbClr val="0070C0"/>
                </a:solidFill>
              </a:rPr>
              <a:t>complete</a:t>
            </a:r>
            <a:r>
              <a:rPr lang="en-US" sz="1600" dirty="0"/>
              <a:t> all the quantity</a:t>
            </a:r>
          </a:p>
          <a:p>
            <a:endParaRPr lang="en-US" sz="1600" dirty="0"/>
          </a:p>
        </p:txBody>
      </p:sp>
      <p:sp>
        <p:nvSpPr>
          <p:cNvPr id="9" name="Smiley Face 8"/>
          <p:cNvSpPr/>
          <p:nvPr/>
        </p:nvSpPr>
        <p:spPr bwMode="auto">
          <a:xfrm>
            <a:off x="3635896" y="5041330"/>
            <a:ext cx="360040" cy="332746"/>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756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DD0A2D2-7EFB-5840-AF99-D605BC1B2F97}" type="slidenum">
              <a:rPr lang="en-US" smtClean="0"/>
              <a:pPr/>
              <a:t>89</a:t>
            </a:fld>
            <a:endParaRPr lang="en-US" sz="1400" dirty="0">
              <a:latin typeface="Arial" charset="0"/>
            </a:endParaRPr>
          </a:p>
        </p:txBody>
      </p:sp>
      <p:sp>
        <p:nvSpPr>
          <p:cNvPr id="3"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2074381"/>
            <a:ext cx="481965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95536" y="2150854"/>
            <a:ext cx="3168352" cy="2862322"/>
          </a:xfrm>
          <a:prstGeom prst="rect">
            <a:avLst/>
          </a:prstGeom>
          <a:noFill/>
        </p:spPr>
        <p:txBody>
          <a:bodyPr wrap="square" rtlCol="0">
            <a:spAutoFit/>
          </a:bodyPr>
          <a:lstStyle/>
          <a:p>
            <a:r>
              <a:rPr lang="en-US" sz="1800" dirty="0"/>
              <a:t>Execute exactly at close price is </a:t>
            </a:r>
            <a:r>
              <a:rPr lang="en-US" sz="1800" b="1" dirty="0">
                <a:solidFill>
                  <a:srgbClr val="0070C0"/>
                </a:solidFill>
              </a:rPr>
              <a:t>not good enough</a:t>
            </a:r>
            <a:r>
              <a:rPr lang="en-US" sz="1800" dirty="0"/>
              <a:t>. Need to do better.</a:t>
            </a:r>
          </a:p>
          <a:p>
            <a:endParaRPr lang="en-US" sz="1800" dirty="0"/>
          </a:p>
          <a:p>
            <a:r>
              <a:rPr lang="en-US" sz="1800" b="1" dirty="0"/>
              <a:t>Agency vs Risk trade</a:t>
            </a:r>
            <a:r>
              <a:rPr lang="en-US" sz="1800" dirty="0"/>
              <a:t>: the bank/brokers will take the MOC order as a </a:t>
            </a:r>
            <a:r>
              <a:rPr lang="en-US" sz="1800" b="1" dirty="0">
                <a:solidFill>
                  <a:srgbClr val="0070C0"/>
                </a:solidFill>
              </a:rPr>
              <a:t>risk trade</a:t>
            </a:r>
            <a:r>
              <a:rPr lang="en-US" sz="1800" dirty="0"/>
              <a:t> and </a:t>
            </a:r>
            <a:r>
              <a:rPr lang="en-US" sz="1800" b="1" dirty="0">
                <a:solidFill>
                  <a:srgbClr val="0070C0"/>
                </a:solidFill>
              </a:rPr>
              <a:t>guarantee a performance </a:t>
            </a:r>
            <a:r>
              <a:rPr lang="en-US" sz="1800" dirty="0"/>
              <a:t>that is better than the closing price</a:t>
            </a:r>
          </a:p>
        </p:txBody>
      </p:sp>
      <p:sp>
        <p:nvSpPr>
          <p:cNvPr id="4" name="TextBox 3"/>
          <p:cNvSpPr txBox="1"/>
          <p:nvPr/>
        </p:nvSpPr>
        <p:spPr>
          <a:xfrm>
            <a:off x="3923928" y="4509120"/>
            <a:ext cx="2650084" cy="461665"/>
          </a:xfrm>
          <a:prstGeom prst="rect">
            <a:avLst/>
          </a:prstGeom>
          <a:noFill/>
        </p:spPr>
        <p:txBody>
          <a:bodyPr wrap="none" rtlCol="0">
            <a:spAutoFit/>
          </a:bodyPr>
          <a:lstStyle/>
          <a:p>
            <a:r>
              <a:rPr lang="en-US" dirty="0">
                <a:solidFill>
                  <a:schemeClr val="bg1"/>
                </a:solidFill>
              </a:rPr>
              <a:t>Not Good Enough</a:t>
            </a:r>
          </a:p>
        </p:txBody>
      </p:sp>
    </p:spTree>
    <p:extLst>
      <p:ext uri="{BB962C8B-B14F-4D97-AF65-F5344CB8AC3E}">
        <p14:creationId xmlns:p14="http://schemas.microsoft.com/office/powerpoint/2010/main" val="501962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Prop Trading</a:t>
            </a:r>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a:p>
          <a:p>
            <a:pPr>
              <a:buFont typeface="Arial" panose="020B0604020202020204" pitchFamily="34" charset="0"/>
              <a:buChar char="•"/>
            </a:pPr>
            <a:r>
              <a:rPr lang="en-US" sz="2000" dirty="0"/>
              <a:t>Trading for the money</a:t>
            </a:r>
          </a:p>
          <a:p>
            <a:pPr>
              <a:buFont typeface="Arial" panose="020B0604020202020204" pitchFamily="34" charset="0"/>
              <a:buChar char="•"/>
            </a:pPr>
            <a:endParaRPr lang="en-US" sz="2000" dirty="0"/>
          </a:p>
          <a:p>
            <a:pPr>
              <a:buFont typeface="Arial" panose="020B0604020202020204" pitchFamily="34" charset="0"/>
              <a:buChar char="•"/>
            </a:pPr>
            <a:r>
              <a:rPr lang="en-US" sz="2000" dirty="0">
                <a:solidFill>
                  <a:srgbClr val="FF0000"/>
                </a:solidFill>
              </a:rPr>
              <a:t>If I told you I would have to kill you</a:t>
            </a:r>
            <a:r>
              <a:rPr lang="en-US" sz="2000" dirty="0"/>
              <a:t>… (if the strategies really works !)</a:t>
            </a:r>
          </a:p>
        </p:txBody>
      </p:sp>
    </p:spTree>
    <p:extLst>
      <p:ext uri="{BB962C8B-B14F-4D97-AF65-F5344CB8AC3E}">
        <p14:creationId xmlns:p14="http://schemas.microsoft.com/office/powerpoint/2010/main" val="25337592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Objective</a:t>
            </a:r>
            <a:r>
              <a:rPr lang="en-US" sz="1800" dirty="0"/>
              <a:t>: Buy HK$ 2.8 billion of </a:t>
            </a:r>
            <a:r>
              <a:rPr lang="en-US" sz="1800" dirty="0" err="1"/>
              <a:t>Tencent</a:t>
            </a:r>
            <a:r>
              <a:rPr lang="en-US" sz="1800" dirty="0"/>
              <a:t> and benchmark to </a:t>
            </a:r>
            <a:r>
              <a:rPr lang="en-US" sz="1800" b="1" dirty="0">
                <a:solidFill>
                  <a:srgbClr val="0070C0"/>
                </a:solidFill>
              </a:rPr>
              <a:t>Closing Price</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519388876"/>
              </p:ext>
            </p:extLst>
          </p:nvPr>
        </p:nvGraphicFramePr>
        <p:xfrm>
          <a:off x="467544" y="2340762"/>
          <a:ext cx="7848872" cy="382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0699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72816"/>
            <a:ext cx="8064896"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a:t>
            </a:r>
          </a:p>
          <a:p>
            <a:pPr>
              <a:buFont typeface="Arial" panose="020B0604020202020204" pitchFamily="34" charset="0"/>
              <a:buChar char="•"/>
            </a:pPr>
            <a:endParaRPr lang="en-US" sz="1800" dirty="0"/>
          </a:p>
          <a:p>
            <a:pPr>
              <a:buFont typeface="Arial" panose="020B0604020202020204" pitchFamily="34" charset="0"/>
              <a:buChar char="•"/>
            </a:pPr>
            <a:r>
              <a:rPr lang="en-US" sz="1800" dirty="0"/>
              <a:t>If the order is in </a:t>
            </a:r>
            <a:r>
              <a:rPr lang="en-US" sz="1800" b="1" dirty="0">
                <a:solidFill>
                  <a:srgbClr val="0070C0"/>
                </a:solidFill>
              </a:rPr>
              <a:t>right flow</a:t>
            </a:r>
            <a:r>
              <a:rPr lang="en-US" sz="1800" dirty="0"/>
              <a:t> (e.g. buying a name which is adding to the index or re-weighting upward), the stock is </a:t>
            </a:r>
            <a:r>
              <a:rPr lang="en-US" sz="1800" b="1" dirty="0">
                <a:solidFill>
                  <a:srgbClr val="0070C0"/>
                </a:solidFill>
              </a:rPr>
              <a:t>expected to have large buy pressure </a:t>
            </a:r>
            <a:r>
              <a:rPr lang="en-US" sz="1800" dirty="0"/>
              <a:t>during the closing. As many index/passive tracking funds needs to buy according to the new weighting</a:t>
            </a:r>
          </a:p>
          <a:p>
            <a:pPr>
              <a:buFont typeface="Arial" panose="020B0604020202020204" pitchFamily="34" charset="0"/>
              <a:buChar char="•"/>
            </a:pPr>
            <a:endParaRPr lang="en-US" sz="1800" dirty="0"/>
          </a:p>
          <a:p>
            <a:pPr>
              <a:buFont typeface="Arial" panose="020B0604020202020204" pitchFamily="34" charset="0"/>
              <a:buChar char="•"/>
            </a:pPr>
            <a:r>
              <a:rPr lang="en-US" sz="1800" dirty="0"/>
              <a:t>That should </a:t>
            </a:r>
            <a:r>
              <a:rPr lang="en-US" sz="1800" b="1" dirty="0">
                <a:solidFill>
                  <a:srgbClr val="0070C0"/>
                </a:solidFill>
              </a:rPr>
              <a:t>potentially push up the closing price</a:t>
            </a:r>
            <a:r>
              <a:rPr lang="en-US" sz="1800" dirty="0"/>
              <a:t>. Hence the </a:t>
            </a:r>
            <a:r>
              <a:rPr lang="en-US" sz="1800" b="1" dirty="0">
                <a:solidFill>
                  <a:srgbClr val="0070C0"/>
                </a:solidFill>
              </a:rPr>
              <a:t>pre-trade portion (executed before closing) should have relatively lower price </a:t>
            </a:r>
            <a:r>
              <a:rPr lang="en-US" sz="1800" dirty="0"/>
              <a:t>and therefore improve the overall executed price.</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681168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pSp>
        <p:nvGrpSpPr>
          <p:cNvPr id="8" name="Group 7"/>
          <p:cNvGrpSpPr/>
          <p:nvPr/>
        </p:nvGrpSpPr>
        <p:grpSpPr>
          <a:xfrm>
            <a:off x="251520" y="2399953"/>
            <a:ext cx="4896544" cy="3693343"/>
            <a:chOff x="899592" y="2276872"/>
            <a:chExt cx="6912768" cy="3693343"/>
          </a:xfrm>
        </p:grpSpPr>
        <p:graphicFrame>
          <p:nvGraphicFramePr>
            <p:cNvPr id="2" name="Chart 1"/>
            <p:cNvGraphicFramePr/>
            <p:nvPr>
              <p:extLst>
                <p:ext uri="{D42A27DB-BD31-4B8C-83A1-F6EECF244321}">
                  <p14:modId xmlns:p14="http://schemas.microsoft.com/office/powerpoint/2010/main" val="1386513099"/>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276576" y="2670011"/>
              <a:ext cx="5010909"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a:t>The curve shape can be adjust but it is always </a:t>
              </a:r>
              <a:r>
                <a:rPr lang="en-US" sz="1600" b="1" dirty="0">
                  <a:solidFill>
                    <a:srgbClr val="0070C0"/>
                  </a:solidFill>
                </a:rPr>
                <a:t>concave towards the closing. </a:t>
              </a:r>
              <a:r>
                <a:rPr lang="en-US" sz="1600" dirty="0"/>
                <a:t> </a:t>
              </a:r>
            </a:p>
          </p:txBody>
        </p:sp>
      </p:grpSp>
      <p:cxnSp>
        <p:nvCxnSpPr>
          <p:cNvPr id="9" name="Straight Arrow Connector 8"/>
          <p:cNvCxnSpPr/>
          <p:nvPr/>
        </p:nvCxnSpPr>
        <p:spPr bwMode="auto">
          <a:xfrm>
            <a:off x="2627784" y="3742727"/>
            <a:ext cx="1008112" cy="76639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p:cNvSpPr txBox="1"/>
          <p:nvPr/>
        </p:nvSpPr>
        <p:spPr>
          <a:xfrm>
            <a:off x="5076056" y="2523668"/>
            <a:ext cx="3816424" cy="3785652"/>
          </a:xfrm>
          <a:prstGeom prst="rect">
            <a:avLst/>
          </a:prstGeom>
          <a:noFill/>
        </p:spPr>
        <p:txBody>
          <a:bodyPr wrap="square" rtlCol="0">
            <a:spAutoFit/>
          </a:bodyPr>
          <a:lstStyle/>
          <a:p>
            <a:r>
              <a:rPr lang="en-US" sz="1600" dirty="0"/>
              <a:t>Needs </a:t>
            </a:r>
            <a:r>
              <a:rPr lang="en-US" sz="1600" b="1" dirty="0">
                <a:solidFill>
                  <a:srgbClr val="0070C0"/>
                </a:solidFill>
              </a:rPr>
              <a:t>enough buy quantity</a:t>
            </a:r>
            <a:r>
              <a:rPr lang="en-US" sz="1600" dirty="0"/>
              <a:t> to </a:t>
            </a:r>
            <a:r>
              <a:rPr lang="en-US" sz="1600" b="1" dirty="0">
                <a:solidFill>
                  <a:srgbClr val="0070C0"/>
                </a:solidFill>
              </a:rPr>
              <a:t>support the closing price</a:t>
            </a:r>
            <a:r>
              <a:rPr lang="en-US" sz="1600" dirty="0"/>
              <a:t>. If the major rebalance buy order is not presented in the closing auction while other players (e.g. Hedge Funds) may </a:t>
            </a:r>
            <a:r>
              <a:rPr lang="en-US" sz="1600" b="1" dirty="0">
                <a:solidFill>
                  <a:srgbClr val="0070C0"/>
                </a:solidFill>
              </a:rPr>
              <a:t>sell and push down </a:t>
            </a:r>
            <a:r>
              <a:rPr lang="en-US" sz="1600" dirty="0"/>
              <a:t>the closing price.</a:t>
            </a:r>
          </a:p>
          <a:p>
            <a:endParaRPr lang="en-US" sz="1600" dirty="0"/>
          </a:p>
          <a:p>
            <a:r>
              <a:rPr lang="en-US" sz="1600" dirty="0"/>
              <a:t>The result is </a:t>
            </a:r>
            <a:r>
              <a:rPr lang="en-US" sz="1600" b="1" dirty="0">
                <a:solidFill>
                  <a:srgbClr val="0070C0"/>
                </a:solidFill>
              </a:rPr>
              <a:t>pre-trade portion will be more expensive</a:t>
            </a:r>
            <a:r>
              <a:rPr lang="en-US" sz="1600" dirty="0"/>
              <a:t> than the closing price and hence a </a:t>
            </a:r>
            <a:r>
              <a:rPr lang="en-US" sz="1600" b="1" dirty="0">
                <a:solidFill>
                  <a:srgbClr val="0070C0"/>
                </a:solidFill>
              </a:rPr>
              <a:t>worse execution price</a:t>
            </a:r>
          </a:p>
          <a:p>
            <a:endParaRPr lang="en-US" sz="1600" dirty="0"/>
          </a:p>
          <a:p>
            <a:r>
              <a:rPr lang="en-US" sz="1600" dirty="0"/>
              <a:t>The objective is to </a:t>
            </a:r>
            <a:r>
              <a:rPr lang="en-US" sz="1600" b="1" dirty="0">
                <a:solidFill>
                  <a:srgbClr val="0070C0"/>
                </a:solidFill>
              </a:rPr>
              <a:t>balance the % </a:t>
            </a:r>
            <a:r>
              <a:rPr lang="en-US" sz="1600" dirty="0"/>
              <a:t>of the price improvement from the </a:t>
            </a:r>
            <a:r>
              <a:rPr lang="en-US" sz="1600" b="1" dirty="0">
                <a:solidFill>
                  <a:srgbClr val="0070C0"/>
                </a:solidFill>
              </a:rPr>
              <a:t>pre-trade portion </a:t>
            </a:r>
            <a:r>
              <a:rPr lang="en-US" sz="1600" dirty="0"/>
              <a:t>vs the </a:t>
            </a:r>
            <a:r>
              <a:rPr lang="en-US" sz="1600" b="1" dirty="0">
                <a:solidFill>
                  <a:srgbClr val="0070C0"/>
                </a:solidFill>
              </a:rPr>
              <a:t>on-close portion</a:t>
            </a:r>
          </a:p>
          <a:p>
            <a:endParaRPr lang="en-US" sz="1600" dirty="0"/>
          </a:p>
        </p:txBody>
      </p:sp>
      <p:sp>
        <p:nvSpPr>
          <p:cNvPr id="21" name="TextBox 20"/>
          <p:cNvSpPr txBox="1"/>
          <p:nvPr/>
        </p:nvSpPr>
        <p:spPr>
          <a:xfrm>
            <a:off x="5220072" y="1556792"/>
            <a:ext cx="3528392" cy="1077218"/>
          </a:xfrm>
          <a:prstGeom prst="rect">
            <a:avLst/>
          </a:prstGeom>
          <a:noFill/>
        </p:spPr>
        <p:txBody>
          <a:bodyPr wrap="square" rtlCol="0">
            <a:spAutoFit/>
          </a:bodyPr>
          <a:lstStyle/>
          <a:p>
            <a:r>
              <a:rPr lang="en-US" sz="1600" dirty="0">
                <a:solidFill>
                  <a:srgbClr val="00B050"/>
                </a:solidFill>
              </a:rPr>
              <a:t>If pre-trade can improve the execution performance, why not 100% pre-trade?</a:t>
            </a:r>
          </a:p>
          <a:p>
            <a:endParaRPr lang="en-US" sz="1600" dirty="0"/>
          </a:p>
        </p:txBody>
      </p:sp>
      <p:sp>
        <p:nvSpPr>
          <p:cNvPr id="6" name="TextBox 5"/>
          <p:cNvSpPr txBox="1"/>
          <p:nvPr/>
        </p:nvSpPr>
        <p:spPr>
          <a:xfrm>
            <a:off x="395536" y="1702549"/>
            <a:ext cx="4550610" cy="646331"/>
          </a:xfrm>
          <a:prstGeom prst="rect">
            <a:avLst/>
          </a:prstGeom>
          <a:noFill/>
        </p:spPr>
        <p:txBody>
          <a:bodyPr wrap="square" rtlCol="0">
            <a:spAutoFit/>
          </a:bodyPr>
          <a:lstStyle/>
          <a:p>
            <a:r>
              <a:rPr lang="en-US" sz="1800" dirty="0"/>
              <a:t>Pre-trade is not executed linearly but following the curve</a:t>
            </a:r>
          </a:p>
        </p:txBody>
      </p:sp>
    </p:spTree>
    <p:extLst>
      <p:ext uri="{BB962C8B-B14F-4D97-AF65-F5344CB8AC3E}">
        <p14:creationId xmlns:p14="http://schemas.microsoft.com/office/powerpoint/2010/main" val="12749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How to determine the </a:t>
            </a:r>
            <a:r>
              <a:rPr lang="en-US" sz="1800" b="1" dirty="0">
                <a:solidFill>
                  <a:srgbClr val="0070C0"/>
                </a:solidFill>
              </a:rPr>
              <a:t>ratio of Pre-trade vs On-Close</a:t>
            </a:r>
          </a:p>
          <a:p>
            <a:pPr>
              <a:buFont typeface="Arial" panose="020B0604020202020204" pitchFamily="34" charset="0"/>
              <a:buChar char="•"/>
            </a:pPr>
            <a:r>
              <a:rPr lang="en-US" sz="1800" dirty="0"/>
              <a:t>10%-90% or 20%-80% or 30%-70% ?</a:t>
            </a:r>
          </a:p>
          <a:p>
            <a:pPr>
              <a:buFont typeface="Arial" panose="020B0604020202020204" pitchFamily="34" charset="0"/>
              <a:buChar char="•"/>
            </a:pPr>
            <a:endParaRPr lang="en-US" sz="1800" dirty="0"/>
          </a:p>
          <a:p>
            <a:endParaRPr lang="en-US" sz="2000" dirty="0"/>
          </a:p>
          <a:p>
            <a:endParaRPr lang="en-US" sz="2000" dirty="0"/>
          </a:p>
        </p:txBody>
      </p:sp>
      <p:sp>
        <p:nvSpPr>
          <p:cNvPr id="14" name="TextBox 13"/>
          <p:cNvSpPr txBox="1"/>
          <p:nvPr/>
        </p:nvSpPr>
        <p:spPr>
          <a:xfrm>
            <a:off x="611560" y="4653136"/>
            <a:ext cx="770485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After </a:t>
            </a:r>
            <a:r>
              <a:rPr lang="en-US" sz="1600" b="1" dirty="0">
                <a:solidFill>
                  <a:srgbClr val="0070C0"/>
                </a:solidFill>
              </a:rPr>
              <a:t>announce date</a:t>
            </a:r>
            <a:r>
              <a:rPr lang="en-US" sz="1600" dirty="0"/>
              <a:t>, keep track of the </a:t>
            </a:r>
            <a:r>
              <a:rPr lang="en-US" sz="1600" b="1" dirty="0">
                <a:solidFill>
                  <a:srgbClr val="0070C0"/>
                </a:solidFill>
              </a:rPr>
              <a:t>stocks daily volume vs ADV </a:t>
            </a:r>
            <a:r>
              <a:rPr lang="en-US" sz="1600" dirty="0"/>
              <a:t>until </a:t>
            </a:r>
            <a:r>
              <a:rPr lang="en-US" sz="1600" b="1" dirty="0">
                <a:solidFill>
                  <a:srgbClr val="0070C0"/>
                </a:solidFill>
              </a:rPr>
              <a:t>implementation date</a:t>
            </a:r>
            <a:r>
              <a:rPr lang="en-US" sz="1600" dirty="0"/>
              <a:t> </a:t>
            </a:r>
          </a:p>
          <a:p>
            <a:pPr marL="285750" indent="-285750">
              <a:buFont typeface="Arial" panose="020B0604020202020204" pitchFamily="34" charset="0"/>
              <a:buChar char="•"/>
            </a:pPr>
            <a:r>
              <a:rPr lang="en-US" sz="1600" dirty="0"/>
              <a:t>The excess to the ADV volume could be the </a:t>
            </a:r>
            <a:r>
              <a:rPr lang="en-US" sz="1600" b="1" dirty="0">
                <a:solidFill>
                  <a:srgbClr val="0070C0"/>
                </a:solidFill>
              </a:rPr>
              <a:t>counter-flow orders </a:t>
            </a:r>
            <a:r>
              <a:rPr lang="en-US" sz="1600" dirty="0"/>
              <a:t>(non-index tracking funds such as </a:t>
            </a:r>
            <a:r>
              <a:rPr lang="en-US" sz="1600" b="1" dirty="0">
                <a:solidFill>
                  <a:srgbClr val="0070C0"/>
                </a:solidFill>
              </a:rPr>
              <a:t>Hedge Funds</a:t>
            </a:r>
            <a:r>
              <a:rPr lang="en-US" sz="1600" dirty="0"/>
              <a:t>). Larger counter-flow volume mean more towards On-Close portion</a:t>
            </a:r>
          </a:p>
          <a:p>
            <a:pPr marL="285750" indent="-285750">
              <a:buFont typeface="Arial" panose="020B0604020202020204" pitchFamily="34" charset="0"/>
              <a:buChar char="•"/>
            </a:pPr>
            <a:r>
              <a:rPr lang="en-US" sz="1600" dirty="0"/>
              <a:t>Look at </a:t>
            </a:r>
            <a:r>
              <a:rPr lang="en-US" sz="1600" b="1" dirty="0">
                <a:solidFill>
                  <a:srgbClr val="0070C0"/>
                </a:solidFill>
              </a:rPr>
              <a:t>previous similar index rebalance </a:t>
            </a:r>
            <a:r>
              <a:rPr lang="en-US" sz="1600" dirty="0"/>
              <a:t>trades and volumes</a:t>
            </a:r>
          </a:p>
        </p:txBody>
      </p:sp>
      <p:sp>
        <p:nvSpPr>
          <p:cNvPr id="2" name="AutoShape 2" descr="May 31 flat daily calendar icon date Royalty Free Ve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May 17 flat daily calendar icon date Royalty Free Ve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1457275" y="2524125"/>
            <a:ext cx="6071364" cy="1840979"/>
            <a:chOff x="1457275" y="2524125"/>
            <a:chExt cx="6071364" cy="1840979"/>
          </a:xfrm>
        </p:grpSpPr>
        <p:sp>
          <p:nvSpPr>
            <p:cNvPr id="8" name="TextBox 7"/>
            <p:cNvSpPr txBox="1"/>
            <p:nvPr/>
          </p:nvSpPr>
          <p:spPr>
            <a:xfrm>
              <a:off x="1457275" y="4026550"/>
              <a:ext cx="1596912" cy="338554"/>
            </a:xfrm>
            <a:prstGeom prst="rect">
              <a:avLst/>
            </a:prstGeom>
            <a:noFill/>
          </p:spPr>
          <p:txBody>
            <a:bodyPr wrap="none" rtlCol="0">
              <a:spAutoFit/>
            </a:bodyPr>
            <a:lstStyle/>
            <a:p>
              <a:r>
                <a:rPr lang="en-US" sz="1600" dirty="0"/>
                <a:t>Announce Date</a:t>
              </a:r>
            </a:p>
          </p:txBody>
        </p:sp>
        <p:sp>
          <p:nvSpPr>
            <p:cNvPr id="12" name="TextBox 11"/>
            <p:cNvSpPr txBox="1"/>
            <p:nvPr/>
          </p:nvSpPr>
          <p:spPr>
            <a:xfrm>
              <a:off x="4355976" y="4026550"/>
              <a:ext cx="3172663" cy="338554"/>
            </a:xfrm>
            <a:prstGeom prst="rect">
              <a:avLst/>
            </a:prstGeom>
            <a:noFill/>
          </p:spPr>
          <p:txBody>
            <a:bodyPr wrap="none" rtlCol="0">
              <a:spAutoFit/>
            </a:bodyPr>
            <a:lstStyle/>
            <a:p>
              <a:r>
                <a:rPr lang="en-US" sz="1600" dirty="0"/>
                <a:t>Implementation (rebalance) Date</a:t>
              </a:r>
            </a:p>
          </p:txBody>
        </p:sp>
        <p:cxnSp>
          <p:nvCxnSpPr>
            <p:cNvPr id="11" name="Straight Arrow Connector 10"/>
            <p:cNvCxnSpPr/>
            <p:nvPr/>
          </p:nvCxnSpPr>
          <p:spPr>
            <a:xfrm>
              <a:off x="3329483" y="3476520"/>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607" t="14162" r="16204" b="24894"/>
            <a:stretch/>
          </p:blipFill>
          <p:spPr bwMode="auto">
            <a:xfrm>
              <a:off x="5154437" y="2590800"/>
              <a:ext cx="1361779"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16751" t="11158" r="17129" b="24893"/>
            <a:stretch/>
          </p:blipFill>
          <p:spPr bwMode="auto">
            <a:xfrm>
              <a:off x="1619672" y="2524125"/>
              <a:ext cx="1360351"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547505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7741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sp>
        <p:nvSpPr>
          <p:cNvPr id="2" name="TextBox 1"/>
          <p:cNvSpPr txBox="1"/>
          <p:nvPr/>
        </p:nvSpPr>
        <p:spPr>
          <a:xfrm>
            <a:off x="323528" y="1745407"/>
            <a:ext cx="8208912" cy="1200329"/>
          </a:xfrm>
          <a:prstGeom prst="rect">
            <a:avLst/>
          </a:prstGeom>
          <a:noFill/>
        </p:spPr>
        <p:txBody>
          <a:bodyPr wrap="square" rtlCol="0">
            <a:spAutoFit/>
          </a:bodyPr>
          <a:lstStyle/>
          <a:p>
            <a:r>
              <a:rPr lang="en-US" sz="1800" dirty="0"/>
              <a:t>Passive (index) tracking funds provide </a:t>
            </a:r>
            <a:r>
              <a:rPr lang="en-US" sz="1800" b="1" dirty="0">
                <a:solidFill>
                  <a:srgbClr val="0070C0"/>
                </a:solidFill>
              </a:rPr>
              <a:t>cost-effective</a:t>
            </a:r>
            <a:r>
              <a:rPr lang="en-US" sz="1800" dirty="0"/>
              <a:t> way to manage investment portfolios and have a </a:t>
            </a:r>
            <a:r>
              <a:rPr lang="en-US" sz="1800" b="1" dirty="0">
                <a:solidFill>
                  <a:srgbClr val="0070C0"/>
                </a:solidFill>
              </a:rPr>
              <a:t>good long-term track records</a:t>
            </a:r>
            <a:r>
              <a:rPr lang="en-US" sz="1800" dirty="0"/>
              <a:t>.</a:t>
            </a:r>
          </a:p>
          <a:p>
            <a:endParaRPr lang="en-US" sz="1800" dirty="0"/>
          </a:p>
          <a:p>
            <a:r>
              <a:rPr lang="en-US" sz="1800" dirty="0"/>
              <a:t>Why the active managed funds and hedge funds industries are still very active?</a:t>
            </a:r>
          </a:p>
        </p:txBody>
      </p:sp>
      <p:grpSp>
        <p:nvGrpSpPr>
          <p:cNvPr id="9" name="Group 8"/>
          <p:cNvGrpSpPr/>
          <p:nvPr/>
        </p:nvGrpSpPr>
        <p:grpSpPr>
          <a:xfrm>
            <a:off x="467544" y="3429000"/>
            <a:ext cx="3909664" cy="2428503"/>
            <a:chOff x="683568" y="3429000"/>
            <a:chExt cx="3909664" cy="2428503"/>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29000"/>
              <a:ext cx="3909664" cy="2428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83568" y="3462099"/>
              <a:ext cx="2375971" cy="830997"/>
            </a:xfrm>
            <a:prstGeom prst="rect">
              <a:avLst/>
            </a:prstGeom>
            <a:noFill/>
          </p:spPr>
          <p:txBody>
            <a:bodyPr wrap="none" rtlCol="0">
              <a:spAutoFit/>
            </a:bodyPr>
            <a:lstStyle/>
            <a:p>
              <a:r>
                <a:rPr lang="zh-TW" altLang="en-US" dirty="0">
                  <a:solidFill>
                    <a:schemeClr val="bg1"/>
                  </a:solidFill>
                </a:rPr>
                <a:t>唔賭唔知時運高</a:t>
              </a:r>
              <a:endParaRPr lang="en-US" altLang="zh-TW" dirty="0">
                <a:solidFill>
                  <a:schemeClr val="bg1"/>
                </a:solidFill>
              </a:endParaRPr>
            </a:p>
            <a:p>
              <a:r>
                <a:rPr lang="en-US" dirty="0">
                  <a:solidFill>
                    <a:schemeClr val="bg1"/>
                  </a:solidFill>
                </a:rPr>
                <a:t>I’m feeling lucky</a:t>
              </a:r>
            </a:p>
          </p:txBody>
        </p:sp>
      </p:grpSp>
      <p:sp>
        <p:nvSpPr>
          <p:cNvPr id="8" name="TextBox 7"/>
          <p:cNvSpPr txBox="1"/>
          <p:nvPr/>
        </p:nvSpPr>
        <p:spPr>
          <a:xfrm>
            <a:off x="4644008" y="3462099"/>
            <a:ext cx="3672408" cy="2031325"/>
          </a:xfrm>
          <a:prstGeom prst="rect">
            <a:avLst/>
          </a:prstGeom>
          <a:noFill/>
        </p:spPr>
        <p:txBody>
          <a:bodyPr wrap="square" rtlCol="0">
            <a:spAutoFit/>
          </a:bodyPr>
          <a:lstStyle/>
          <a:p>
            <a:r>
              <a:rPr lang="en-US" sz="1800" dirty="0"/>
              <a:t>Because human believe they can  </a:t>
            </a:r>
            <a:r>
              <a:rPr lang="en-US" sz="1800" b="1" dirty="0">
                <a:solidFill>
                  <a:srgbClr val="0070C0"/>
                </a:solidFill>
              </a:rPr>
              <a:t>beat the average</a:t>
            </a:r>
            <a:r>
              <a:rPr lang="en-US" sz="1800" dirty="0"/>
              <a:t> (the market)</a:t>
            </a:r>
          </a:p>
          <a:p>
            <a:endParaRPr lang="en-US" sz="1800" dirty="0"/>
          </a:p>
          <a:p>
            <a:r>
              <a:rPr lang="en-US" sz="1800" dirty="0"/>
              <a:t>Many people go to casinos even they know the house has the edge in long-run. Because they think they’re luckier than the others</a:t>
            </a:r>
          </a:p>
        </p:txBody>
      </p:sp>
    </p:spTree>
    <p:extLst>
      <p:ext uri="{BB962C8B-B14F-4D97-AF65-F5344CB8AC3E}">
        <p14:creationId xmlns:p14="http://schemas.microsoft.com/office/powerpoint/2010/main" val="285772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Benchmark </a:t>
            </a:r>
            <a:r>
              <a:rPr lang="en-US" dirty="0" err="1"/>
              <a:t>Algos</a:t>
            </a:r>
            <a:r>
              <a:rPr lang="en-US" dirty="0"/>
              <a:t> Summary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2212818158"/>
              </p:ext>
            </p:extLst>
          </p:nvPr>
        </p:nvGraphicFramePr>
        <p:xfrm>
          <a:off x="467544" y="1628800"/>
          <a:ext cx="8064895" cy="4489384"/>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gridCol w="1656183">
                  <a:extLst>
                    <a:ext uri="{9D8B030D-6E8A-4147-A177-3AD203B41FA5}">
                      <a16:colId xmlns:a16="http://schemas.microsoft.com/office/drawing/2014/main" val="20004"/>
                    </a:ext>
                  </a:extLst>
                </a:gridCol>
              </a:tblGrid>
              <a:tr h="685923">
                <a:tc>
                  <a:txBody>
                    <a:bodyPr/>
                    <a:lstStyle/>
                    <a:p>
                      <a:endParaRPr lang="en-US" sz="1400" dirty="0"/>
                    </a:p>
                  </a:txBody>
                  <a:tcPr/>
                </a:tc>
                <a:tc>
                  <a:txBody>
                    <a:bodyPr/>
                    <a:lstStyle/>
                    <a:p>
                      <a:r>
                        <a:rPr lang="en-US" sz="1400" dirty="0"/>
                        <a:t>Objective</a:t>
                      </a:r>
                    </a:p>
                  </a:txBody>
                  <a:tcPr/>
                </a:tc>
                <a:tc>
                  <a:txBody>
                    <a:bodyPr/>
                    <a:lstStyle/>
                    <a:p>
                      <a:r>
                        <a:rPr lang="en-US" sz="1400" dirty="0"/>
                        <a:t>Urgency</a:t>
                      </a:r>
                    </a:p>
                  </a:txBody>
                  <a:tcPr/>
                </a:tc>
                <a:tc>
                  <a:txBody>
                    <a:bodyPr/>
                    <a:lstStyle/>
                    <a:p>
                      <a:r>
                        <a:rPr lang="en-US" sz="1400" dirty="0"/>
                        <a:t>Scheduling</a:t>
                      </a:r>
                    </a:p>
                  </a:txBody>
                  <a:tcPr/>
                </a:tc>
                <a:tc>
                  <a:txBody>
                    <a:bodyPr/>
                    <a:lstStyle/>
                    <a:p>
                      <a:r>
                        <a:rPr lang="en-US" sz="1400" dirty="0"/>
                        <a:t>Completion</a:t>
                      </a:r>
                    </a:p>
                  </a:txBody>
                  <a:tcPr/>
                </a:tc>
                <a:extLst>
                  <a:ext uri="{0D108BD9-81ED-4DB2-BD59-A6C34878D82A}">
                    <a16:rowId xmlns:a16="http://schemas.microsoft.com/office/drawing/2014/main" val="10000"/>
                  </a:ext>
                </a:extLst>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POV%</a:t>
                      </a:r>
                    </a:p>
                  </a:txBody>
                  <a:tcPr/>
                </a:tc>
                <a:tc>
                  <a:txBody>
                    <a:bodyPr/>
                    <a:lstStyle/>
                    <a:p>
                      <a:r>
                        <a:rPr lang="en-US" sz="1400" dirty="0"/>
                        <a:t>%</a:t>
                      </a:r>
                      <a:r>
                        <a:rPr lang="en-US" sz="1400" baseline="0" dirty="0"/>
                        <a:t> of volume</a:t>
                      </a:r>
                      <a:endParaRPr lang="en-US" sz="1400" dirty="0"/>
                    </a:p>
                  </a:txBody>
                  <a:tcPr/>
                </a:tc>
                <a:tc>
                  <a:txBody>
                    <a:bodyPr/>
                    <a:lstStyle/>
                    <a:p>
                      <a:r>
                        <a:rPr lang="en-US" sz="1400" dirty="0"/>
                        <a:t>High</a:t>
                      </a:r>
                    </a:p>
                  </a:txBody>
                  <a:tcPr/>
                </a:tc>
                <a:tc>
                  <a:txBody>
                    <a:bodyPr/>
                    <a:lstStyle/>
                    <a:p>
                      <a:r>
                        <a:rPr lang="en-US" sz="1400" dirty="0"/>
                        <a:t>Market</a:t>
                      </a:r>
                      <a:r>
                        <a:rPr lang="en-US" sz="1400" baseline="0" dirty="0"/>
                        <a:t> volume driven </a:t>
                      </a:r>
                      <a:endParaRPr lang="en-US" sz="1400" dirty="0"/>
                    </a:p>
                  </a:txBody>
                  <a:tcPr/>
                </a:tc>
                <a:tc>
                  <a:txBody>
                    <a:bodyPr/>
                    <a:lstStyle/>
                    <a:p>
                      <a:r>
                        <a:rPr lang="en-US" sz="1400" dirty="0"/>
                        <a:t>Can complete any time as long as seeing enough volume</a:t>
                      </a:r>
                    </a:p>
                  </a:txBody>
                  <a:tcPr/>
                </a:tc>
                <a:extLst>
                  <a:ext uri="{0D108BD9-81ED-4DB2-BD59-A6C34878D82A}">
                    <a16:rowId xmlns:a16="http://schemas.microsoft.com/office/drawing/2014/main" val="10001"/>
                  </a:ext>
                </a:extLst>
              </a:tr>
              <a:tr h="755461">
                <a:tc>
                  <a:txBody>
                    <a:bodyPr/>
                    <a:lstStyle/>
                    <a:p>
                      <a:r>
                        <a:rPr lang="en-US" sz="1400" dirty="0"/>
                        <a:t>Implementation Shortfall</a:t>
                      </a:r>
                    </a:p>
                  </a:txBody>
                  <a:tcPr/>
                </a:tc>
                <a:tc>
                  <a:txBody>
                    <a:bodyPr/>
                    <a:lstStyle/>
                    <a:p>
                      <a:r>
                        <a:rPr lang="en-US" sz="1400" dirty="0"/>
                        <a:t>Track</a:t>
                      </a:r>
                      <a:r>
                        <a:rPr lang="en-US" sz="1400" baseline="0" dirty="0"/>
                        <a:t> arrival mid-price (or other)</a:t>
                      </a:r>
                      <a:endParaRPr lang="en-US" sz="1400" dirty="0"/>
                    </a:p>
                  </a:txBody>
                  <a:tcPr/>
                </a:tc>
                <a:tc>
                  <a:txBody>
                    <a:bodyPr/>
                    <a:lstStyle/>
                    <a:p>
                      <a:r>
                        <a:rPr lang="en-US" sz="1400" dirty="0"/>
                        <a:t>Medium</a:t>
                      </a:r>
                    </a:p>
                  </a:txBody>
                  <a:tcPr/>
                </a:tc>
                <a:tc>
                  <a:txBody>
                    <a:bodyPr/>
                    <a:lstStyle/>
                    <a:p>
                      <a:r>
                        <a:rPr lang="en-US" sz="1400" baseline="0" dirty="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Can complete any time as long as seeing enough volume</a:t>
                      </a:r>
                    </a:p>
                  </a:txBody>
                  <a:tcPr/>
                </a:tc>
                <a:extLst>
                  <a:ext uri="{0D108BD9-81ED-4DB2-BD59-A6C34878D82A}">
                    <a16:rowId xmlns:a16="http://schemas.microsoft.com/office/drawing/2014/main" val="10002"/>
                  </a:ext>
                </a:extLst>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VWAP/TWAP</a:t>
                      </a:r>
                    </a:p>
                  </a:txBody>
                  <a:tcPr/>
                </a:tc>
                <a:tc>
                  <a:txBody>
                    <a:bodyPr/>
                    <a:lstStyle/>
                    <a:p>
                      <a:r>
                        <a:rPr lang="en-US" sz="1400" dirty="0"/>
                        <a:t>Track volume</a:t>
                      </a:r>
                      <a:r>
                        <a:rPr lang="en-US" sz="1400" baseline="0" dirty="0"/>
                        <a:t> or time adjusted average price</a:t>
                      </a:r>
                      <a:endParaRPr lang="en-US" sz="1400" dirty="0"/>
                    </a:p>
                  </a:txBody>
                  <a:tcPr/>
                </a:tc>
                <a:tc>
                  <a:txBody>
                    <a:bodyPr/>
                    <a:lstStyle/>
                    <a:p>
                      <a:r>
                        <a:rPr lang="en-US" sz="1400" dirty="0"/>
                        <a:t>Low</a:t>
                      </a:r>
                    </a:p>
                  </a:txBody>
                  <a:tcPr/>
                </a:tc>
                <a:tc>
                  <a:txBody>
                    <a:bodyPr/>
                    <a:lstStyle/>
                    <a:p>
                      <a:r>
                        <a:rPr lang="en-US" sz="1400" dirty="0"/>
                        <a:t>Historical volume profile</a:t>
                      </a:r>
                    </a:p>
                  </a:txBody>
                  <a:tcPr/>
                </a:tc>
                <a:tc>
                  <a:txBody>
                    <a:bodyPr/>
                    <a:lstStyle/>
                    <a:p>
                      <a:r>
                        <a:rPr lang="en-US" sz="1400" dirty="0"/>
                        <a:t>Trade</a:t>
                      </a:r>
                      <a:r>
                        <a:rPr lang="en-US" sz="1400" baseline="0" dirty="0"/>
                        <a:t> gradually along the order duration</a:t>
                      </a:r>
                      <a:endParaRPr lang="en-US" sz="1400" dirty="0"/>
                    </a:p>
                  </a:txBody>
                  <a:tcPr/>
                </a:tc>
                <a:extLst>
                  <a:ext uri="{0D108BD9-81ED-4DB2-BD59-A6C34878D82A}">
                    <a16:rowId xmlns:a16="http://schemas.microsoft.com/office/drawing/2014/main" val="10003"/>
                  </a:ext>
                </a:extLst>
              </a:tr>
              <a:tr h="1140869">
                <a:tc>
                  <a:txBody>
                    <a:bodyPr/>
                    <a:lstStyle/>
                    <a:p>
                      <a:r>
                        <a:rPr lang="en-US" sz="1400" dirty="0"/>
                        <a:t>Market on Close</a:t>
                      </a:r>
                    </a:p>
                  </a:txBody>
                  <a:tcPr/>
                </a:tc>
                <a:tc>
                  <a:txBody>
                    <a:bodyPr/>
                    <a:lstStyle/>
                    <a:p>
                      <a:r>
                        <a:rPr lang="en-US" sz="1400" dirty="0"/>
                        <a:t>Track</a:t>
                      </a:r>
                      <a:r>
                        <a:rPr lang="en-US" sz="1400" baseline="0" dirty="0"/>
                        <a:t> closing price</a:t>
                      </a:r>
                      <a:endParaRPr lang="en-US" sz="1400" dirty="0"/>
                    </a:p>
                  </a:txBody>
                  <a:tcPr/>
                </a:tc>
                <a:tc>
                  <a:txBody>
                    <a:bodyPr/>
                    <a:lstStyle/>
                    <a:p>
                      <a:endParaRPr lang="en-US" sz="1400" dirty="0"/>
                    </a:p>
                  </a:txBody>
                  <a:tcPr/>
                </a:tc>
                <a:tc>
                  <a:txBody>
                    <a:bodyPr/>
                    <a:lstStyle/>
                    <a:p>
                      <a:r>
                        <a:rPr lang="en-US" sz="1400" dirty="0"/>
                        <a:t>Reverse (from end time) volume curve skewed</a:t>
                      </a:r>
                      <a:r>
                        <a:rPr lang="en-US" sz="1400" baseline="0" dirty="0"/>
                        <a:t> toward closing</a:t>
                      </a:r>
                      <a:endParaRPr lang="en-US" sz="1400" dirty="0"/>
                    </a:p>
                  </a:txBody>
                  <a:tcPr/>
                </a:tc>
                <a:tc>
                  <a:txBody>
                    <a:bodyPr/>
                    <a:lstStyle/>
                    <a:p>
                      <a:r>
                        <a:rPr lang="en-US" sz="1400" dirty="0"/>
                        <a:t>Complete at the market close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797892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3: Multi-legs or Portfolio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a:t>Algo manage more than one leg (</a:t>
            </a:r>
            <a:r>
              <a:rPr lang="en-US" sz="1800" dirty="0" err="1"/>
              <a:t>algo</a:t>
            </a:r>
            <a:r>
              <a:rPr lang="en-US" sz="1800" dirty="0"/>
              <a:t> order) simultaneously </a:t>
            </a:r>
          </a:p>
          <a:p>
            <a:pPr>
              <a:buFont typeface="Arial" panose="020B0604020202020204" pitchFamily="34" charset="0"/>
              <a:buChar char="•"/>
            </a:pPr>
            <a:r>
              <a:rPr lang="en-US" sz="1800" b="1" dirty="0"/>
              <a:t>Objective</a:t>
            </a:r>
            <a:r>
              <a:rPr lang="en-US" sz="1800" dirty="0"/>
              <a:t>: Work on multiple Algo orders to fulfill a common goal</a:t>
            </a:r>
          </a:p>
          <a:p>
            <a:pPr>
              <a:buFont typeface="Arial" panose="020B0604020202020204" pitchFamily="34" charset="0"/>
              <a:buChar char="•"/>
            </a:pPr>
            <a:r>
              <a:rPr lang="en-US" sz="1800" b="1" dirty="0"/>
              <a:t>Example </a:t>
            </a:r>
            <a:r>
              <a:rPr lang="en-US" sz="1800" b="1" dirty="0" err="1"/>
              <a:t>Algos</a:t>
            </a:r>
            <a:r>
              <a:rPr lang="en-US" sz="1800" dirty="0"/>
              <a:t>: Pair, Market Making, Arbitrage</a:t>
            </a:r>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910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pSp>
        <p:nvGrpSpPr>
          <p:cNvPr id="2" name="Group 1"/>
          <p:cNvGrpSpPr/>
          <p:nvPr/>
        </p:nvGrpSpPr>
        <p:grpSpPr>
          <a:xfrm>
            <a:off x="639877" y="2540223"/>
            <a:ext cx="7272808" cy="3697089"/>
            <a:chOff x="899592" y="2441426"/>
            <a:chExt cx="7272808" cy="3697089"/>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41426"/>
              <a:ext cx="2319464" cy="3219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270" y="2659522"/>
              <a:ext cx="2731130" cy="298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rved Down Arrow 2"/>
            <p:cNvSpPr/>
            <p:nvPr/>
          </p:nvSpPr>
          <p:spPr bwMode="auto">
            <a:xfrm>
              <a:off x="3707904" y="2873474"/>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Curved Down Arrow 8"/>
            <p:cNvSpPr/>
            <p:nvPr/>
          </p:nvSpPr>
          <p:spPr bwMode="auto">
            <a:xfrm rot="10800000">
              <a:off x="3635896" y="4457650"/>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934641" y="5661248"/>
              <a:ext cx="1744388" cy="461665"/>
            </a:xfrm>
            <a:prstGeom prst="rect">
              <a:avLst/>
            </a:prstGeom>
            <a:noFill/>
          </p:spPr>
          <p:txBody>
            <a:bodyPr wrap="none" rtlCol="0">
              <a:spAutoFit/>
            </a:bodyPr>
            <a:lstStyle/>
            <a:p>
              <a:r>
                <a:rPr lang="en-US" dirty="0"/>
                <a:t>Divergence</a:t>
              </a:r>
            </a:p>
          </p:txBody>
        </p:sp>
        <p:sp>
          <p:nvSpPr>
            <p:cNvPr id="11" name="TextBox 10"/>
            <p:cNvSpPr txBox="1"/>
            <p:nvPr/>
          </p:nvSpPr>
          <p:spPr>
            <a:xfrm>
              <a:off x="1085022" y="5676850"/>
              <a:ext cx="2018501" cy="461665"/>
            </a:xfrm>
            <a:prstGeom prst="rect">
              <a:avLst/>
            </a:prstGeom>
            <a:noFill/>
          </p:spPr>
          <p:txBody>
            <a:bodyPr wrap="none" rtlCol="0">
              <a:spAutoFit/>
            </a:bodyPr>
            <a:lstStyle/>
            <a:p>
              <a:r>
                <a:rPr lang="en-US" dirty="0"/>
                <a:t>Convergence</a:t>
              </a:r>
            </a:p>
          </p:txBody>
        </p:sp>
      </p:grpSp>
      <p:sp>
        <p:nvSpPr>
          <p:cNvPr id="7" name="TextBox 6"/>
          <p:cNvSpPr txBox="1"/>
          <p:nvPr/>
        </p:nvSpPr>
        <p:spPr>
          <a:xfrm>
            <a:off x="634608" y="1497558"/>
            <a:ext cx="7681808" cy="923330"/>
          </a:xfrm>
          <a:prstGeom prst="rect">
            <a:avLst/>
          </a:prstGeom>
          <a:noFill/>
        </p:spPr>
        <p:txBody>
          <a:bodyPr wrap="square" rtlCol="0">
            <a:spAutoFit/>
          </a:bodyPr>
          <a:lstStyle/>
          <a:p>
            <a:r>
              <a:rPr lang="en-US" sz="1800" dirty="0"/>
              <a:t>A Long/Short Pair contains Long (Buy) and Short (Sell) 2 assets (such as stocks) </a:t>
            </a:r>
            <a:r>
              <a:rPr lang="en-US" sz="1800" b="1" dirty="0">
                <a:solidFill>
                  <a:srgbClr val="0070C0"/>
                </a:solidFill>
              </a:rPr>
              <a:t>at the same time</a:t>
            </a:r>
            <a:r>
              <a:rPr lang="en-US" sz="1800" dirty="0"/>
              <a:t>. Benefits from </a:t>
            </a:r>
            <a:r>
              <a:rPr lang="en-US" sz="1800" b="1" dirty="0">
                <a:solidFill>
                  <a:srgbClr val="0070C0"/>
                </a:solidFill>
              </a:rPr>
              <a:t>short term price deviation from the long-term relationship</a:t>
            </a:r>
            <a:r>
              <a:rPr lang="en-US" sz="1800" dirty="0"/>
              <a:t> (convergence and divergence) </a:t>
            </a:r>
          </a:p>
        </p:txBody>
      </p:sp>
    </p:spTree>
    <p:extLst>
      <p:ext uri="{BB962C8B-B14F-4D97-AF65-F5344CB8AC3E}">
        <p14:creationId xmlns:p14="http://schemas.microsoft.com/office/powerpoint/2010/main" val="17301911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Market Neutral</a:t>
            </a:r>
          </a:p>
          <a:p>
            <a:pPr marL="285750" indent="-285750">
              <a:buFont typeface="Arial" panose="020B0604020202020204" pitchFamily="34" charset="0"/>
              <a:buChar char="•"/>
            </a:pPr>
            <a:r>
              <a:rPr lang="en-US" sz="1600" b="1" dirty="0">
                <a:solidFill>
                  <a:srgbClr val="0070C0"/>
                </a:solidFill>
              </a:rPr>
              <a:t>Protect from market drop</a:t>
            </a:r>
            <a:r>
              <a:rPr lang="en-US" sz="1600" dirty="0"/>
              <a:t> as the lose in the Long side is offset by the short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Profit from both increasing and decreasing stock prices (as long as one name moves more </a:t>
            </a:r>
            <a:r>
              <a:rPr lang="en-US" sz="1600" b="1" dirty="0">
                <a:solidFill>
                  <a:srgbClr val="0070C0"/>
                </a:solidFill>
              </a:rPr>
              <a:t>favorably (relatively) </a:t>
            </a:r>
            <a:r>
              <a:rPr lang="en-US" sz="1600" dirty="0"/>
              <a:t>to the other name). Hence Pair is also called Relative Value or Statistical Arbitrage Strategies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Portfolio diversification</a:t>
            </a:r>
            <a:r>
              <a:rPr lang="en-US" sz="1600" dirty="0"/>
              <a:t>: the return of Pair is different from</a:t>
            </a:r>
            <a:r>
              <a:rPr lang="en-US" sz="1600" b="1" dirty="0">
                <a:solidFill>
                  <a:srgbClr val="0070C0"/>
                </a:solidFill>
              </a:rPr>
              <a:t> </a:t>
            </a:r>
            <a:r>
              <a:rPr lang="en-US" sz="1600" dirty="0"/>
              <a:t>market beta fund (e.g. index tracking fund)</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aphicFrame>
        <p:nvGraphicFramePr>
          <p:cNvPr id="3" name="Table 2"/>
          <p:cNvGraphicFramePr>
            <a:graphicFrameLocks noGrp="1"/>
          </p:cNvGraphicFramePr>
          <p:nvPr>
            <p:extLst>
              <p:ext uri="{D42A27DB-BD31-4B8C-83A1-F6EECF244321}">
                <p14:modId xmlns:p14="http://schemas.microsoft.com/office/powerpoint/2010/main" val="3452495873"/>
              </p:ext>
            </p:extLst>
          </p:nvPr>
        </p:nvGraphicFramePr>
        <p:xfrm>
          <a:off x="1331640" y="4321904"/>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1600" dirty="0"/>
                        <a:t>Long </a:t>
                      </a:r>
                      <a:r>
                        <a:rPr lang="en-US" sz="1600" dirty="0" err="1"/>
                        <a:t>Tencent</a:t>
                      </a:r>
                      <a:endParaRPr lang="en-US" sz="1600" dirty="0"/>
                    </a:p>
                  </a:txBody>
                  <a:tcPr/>
                </a:tc>
                <a:tc>
                  <a:txBody>
                    <a:bodyPr/>
                    <a:lstStyle/>
                    <a:p>
                      <a:r>
                        <a:rPr lang="en-US" sz="1600" dirty="0"/>
                        <a:t>Short Alibaba</a:t>
                      </a:r>
                    </a:p>
                  </a:txBody>
                  <a:tcPr/>
                </a:tc>
                <a:extLst>
                  <a:ext uri="{0D108BD9-81ED-4DB2-BD59-A6C34878D82A}">
                    <a16:rowId xmlns:a16="http://schemas.microsoft.com/office/drawing/2014/main" val="10000"/>
                  </a:ext>
                </a:extLst>
              </a:tr>
              <a:tr h="370840">
                <a:tc>
                  <a:txBody>
                    <a:bodyPr/>
                    <a:lstStyle/>
                    <a:p>
                      <a:r>
                        <a:rPr lang="en-US" sz="1600" dirty="0"/>
                        <a:t>$10,000</a:t>
                      </a:r>
                    </a:p>
                  </a:txBody>
                  <a:tcPr/>
                </a:tc>
                <a:tc>
                  <a:txBody>
                    <a:bodyPr/>
                    <a:lstStyle/>
                    <a:p>
                      <a:r>
                        <a:rPr lang="en-US" sz="1600" dirty="0"/>
                        <a:t>$10,000 </a:t>
                      </a:r>
                    </a:p>
                  </a:txBody>
                  <a:tcPr/>
                </a:tc>
                <a:extLst>
                  <a:ext uri="{0D108BD9-81ED-4DB2-BD59-A6C34878D82A}">
                    <a16:rowId xmlns:a16="http://schemas.microsoft.com/office/drawing/2014/main" val="10001"/>
                  </a:ext>
                </a:extLst>
              </a:tr>
              <a:tr h="370840">
                <a:tc gridSpan="2">
                  <a:txBody>
                    <a:bodyPr/>
                    <a:lstStyle/>
                    <a:p>
                      <a:r>
                        <a:rPr lang="en-US" sz="1600" dirty="0"/>
                        <a:t>Market crash</a:t>
                      </a:r>
                      <a:r>
                        <a:rPr lang="en-US" sz="1600" baseline="0" dirty="0"/>
                        <a:t> and both stocks drop 10%</a:t>
                      </a:r>
                      <a:endParaRPr lang="en-US" sz="1600" dirty="0"/>
                    </a:p>
                  </a:txBody>
                  <a:tcPr/>
                </a:tc>
                <a:tc hMerge="1">
                  <a:txBody>
                    <a:bodyPr/>
                    <a:lstStyle/>
                    <a:p>
                      <a:endParaRPr lang="en-US" dirty="0"/>
                    </a:p>
                  </a:txBody>
                  <a:tcPr/>
                </a:tc>
                <a:extLst>
                  <a:ext uri="{0D108BD9-81ED-4DB2-BD59-A6C34878D82A}">
                    <a16:rowId xmlns:a16="http://schemas.microsoft.com/office/drawing/2014/main" val="10002"/>
                  </a:ext>
                </a:extLst>
              </a:tr>
              <a:tr h="370840">
                <a:tc>
                  <a:txBody>
                    <a:bodyPr/>
                    <a:lstStyle/>
                    <a:p>
                      <a:r>
                        <a:rPr lang="en-US" sz="1600" dirty="0"/>
                        <a:t>Lose $1,000</a:t>
                      </a:r>
                    </a:p>
                  </a:txBody>
                  <a:tcPr/>
                </a:tc>
                <a:tc>
                  <a:txBody>
                    <a:bodyPr/>
                    <a:lstStyle/>
                    <a:p>
                      <a:r>
                        <a:rPr lang="en-US" sz="1600" dirty="0"/>
                        <a:t>Gain $1,000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5529724"/>
      </p:ext>
    </p:extLst>
  </p:cSld>
  <p:clrMapOvr>
    <a:masterClrMapping/>
  </p:clrMapOvr>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21094</TotalTime>
  <Words>12281</Words>
  <Application>Microsoft Office PowerPoint</Application>
  <PresentationFormat>On-screen Show (4:3)</PresentationFormat>
  <Paragraphs>2362</Paragraphs>
  <Slides>156</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156</vt:i4>
      </vt:variant>
    </vt:vector>
  </HeadingPairs>
  <TitlesOfParts>
    <vt:vector size="166" baseType="lpstr">
      <vt:lpstr>Helvetica Light</vt:lpstr>
      <vt:lpstr>ＭＳ Ｐゴシック</vt:lpstr>
      <vt:lpstr>新細明體</vt:lpstr>
      <vt:lpstr>Arial</vt:lpstr>
      <vt:lpstr>Calibri</vt:lpstr>
      <vt:lpstr>Times</vt:lpstr>
      <vt:lpstr>Times New Roman</vt:lpstr>
      <vt:lpstr>Verdana</vt:lpstr>
      <vt:lpstr>Wingdings</vt:lpstr>
      <vt:lpstr>PowerPoint Template-CBF</vt:lpstr>
      <vt:lpstr>Big Data, AI, Machine Learning, Investment and Algo Trading</vt:lpstr>
      <vt:lpstr>My Background</vt:lpstr>
      <vt:lpstr>My Work</vt:lpstr>
      <vt:lpstr>My Work</vt:lpstr>
      <vt:lpstr>History of trading</vt:lpstr>
      <vt:lpstr>Industrial Practice – Biz </vt:lpstr>
      <vt:lpstr>Industrial Practice – Trading Desk </vt:lpstr>
      <vt:lpstr>Type of Algos</vt:lpstr>
      <vt:lpstr>Trading Strategies – Prop Trading</vt:lpstr>
      <vt:lpstr>Trading Strategies – Prop Trading</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Demo: Bit Coin Trading</vt:lpstr>
      <vt:lpstr>Demo: Bit Coin Trading</vt:lpstr>
      <vt:lpstr>Demo: Bit Coin Trading</vt:lpstr>
      <vt:lpstr>Strategy Performance Evaluation</vt:lpstr>
      <vt:lpstr>Strategy Performance Evaluation</vt:lpstr>
      <vt:lpstr>Back Testing Limitations</vt:lpstr>
      <vt:lpstr>Back Testing Limitations</vt:lpstr>
      <vt:lpstr>Agency Execution Algos</vt:lpstr>
      <vt:lpstr>Type 1: Reduce Signaling Algos</vt:lpstr>
      <vt:lpstr>Algo - Stealth</vt:lpstr>
      <vt:lpstr>Algo - Stealth</vt:lpstr>
      <vt:lpstr>Algo - Stealth</vt:lpstr>
      <vt:lpstr>Algo - Stealth</vt:lpstr>
      <vt:lpstr>Algo - Stealth</vt:lpstr>
      <vt:lpstr>Algo - Stealth</vt:lpstr>
      <vt:lpstr>Algo - Stealth</vt:lpstr>
      <vt:lpstr>Algo - Stealth</vt:lpstr>
      <vt:lpstr>Algo - Stealth</vt:lpstr>
      <vt:lpstr>PowerPoint Presentation</vt:lpstr>
      <vt:lpstr>Algo - Iceberg and Peg</vt:lpstr>
      <vt:lpstr>Type 2: Benchmark Algos</vt:lpstr>
      <vt:lpstr>Algo – POV (%Volume Benchmark)</vt:lpstr>
      <vt:lpstr>Algo – POV (%Volume Benchmark)</vt:lpstr>
      <vt:lpstr>Algo – POV (%Volume Benchmark)</vt:lpstr>
      <vt:lpstr>Algo – POV (%Volume Benchmark)</vt:lpstr>
      <vt:lpstr>PowerPoint Presentation</vt:lpstr>
      <vt:lpstr>PowerPoint Presentation</vt:lpstr>
      <vt:lpstr>Algo - Implementation Shortfall</vt:lpstr>
      <vt:lpstr>Algo - Implementation Shortfall</vt:lpstr>
      <vt:lpstr>Algo - Implementation Shortfall</vt:lpstr>
      <vt:lpstr>PowerPoint Presentation</vt:lpstr>
      <vt:lpstr>Algo - Implementation Shortfall</vt:lpstr>
      <vt:lpstr>Algo - VWAP</vt:lpstr>
      <vt:lpstr>Algo - VWAP</vt:lpstr>
      <vt:lpstr>Algo - VWAP</vt:lpstr>
      <vt:lpstr>Algo - VWAP</vt:lpstr>
      <vt:lpstr>Algo - VWAP</vt:lpstr>
      <vt:lpstr>Algo - VWAP</vt:lpstr>
      <vt:lpstr>Algo - VWAP</vt:lpstr>
      <vt:lpstr>Algo - TWAP </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Market On Close</vt:lpstr>
      <vt:lpstr>Algo – Market On Close</vt:lpstr>
      <vt:lpstr>Algo – Market On Close</vt:lpstr>
      <vt:lpstr>Algo – Market On Close</vt:lpstr>
      <vt:lpstr>Algo – Market On Close</vt:lpstr>
      <vt:lpstr>PowerPoint Presentation</vt:lpstr>
      <vt:lpstr>PowerPoint Presentation</vt:lpstr>
      <vt:lpstr>Algo – Market On Close</vt:lpstr>
      <vt:lpstr>Algo – Market On Close</vt:lpstr>
      <vt:lpstr>Algo – Market On Close</vt:lpstr>
      <vt:lpstr>PowerPoint Presentation</vt:lpstr>
      <vt:lpstr>Algo – Market On Close</vt:lpstr>
      <vt:lpstr>Algo – Market On Close</vt:lpstr>
      <vt:lpstr>Algo – Market On Close</vt:lpstr>
      <vt:lpstr>Algo – Market On Close</vt:lpstr>
      <vt:lpstr>Algo – Market On Close</vt:lpstr>
      <vt:lpstr>Algo – Market On Close</vt:lpstr>
      <vt:lpstr>Benchmark Algos Summary</vt:lpstr>
      <vt:lpstr>Type 3: Multi-legs or Portfolio Algos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 – Pair Execution</vt:lpstr>
      <vt:lpstr>Algo – Pair Execution</vt:lpstr>
      <vt:lpstr>Algo – Pair Execution</vt:lpstr>
      <vt:lpstr>Algo – Pair Execution</vt:lpstr>
      <vt:lpstr>Algo – Pair Execution</vt:lpstr>
      <vt:lpstr>Algo – Pair Execution</vt:lpstr>
      <vt:lpstr>Algo – Pair Execution</vt:lpstr>
      <vt:lpstr>PowerPoint Presentation</vt:lpstr>
      <vt:lpstr>Algo - Market Making</vt:lpstr>
      <vt:lpstr>Algo - Market Making</vt:lpstr>
      <vt:lpstr>Algo - Market Making</vt:lpstr>
      <vt:lpstr>Algo - Market Making</vt:lpstr>
      <vt:lpstr>Algo - Market Making</vt:lpstr>
      <vt:lpstr>Algo - Market Making</vt:lpstr>
      <vt:lpstr>Algo - Arbitrage</vt:lpstr>
      <vt:lpstr>Algo – Arbitrage</vt:lpstr>
      <vt:lpstr>PowerPoint Presentation</vt:lpstr>
      <vt:lpstr>PowerPoint Presentation</vt:lpstr>
      <vt:lpstr>Algo – Crypto Arbitrage</vt:lpstr>
      <vt:lpstr>Algo – Crypto Arbitrage</vt:lpstr>
      <vt:lpstr>Algo – Crypto Arbitrage</vt:lpstr>
      <vt:lpstr>Algo – Crypto Arbitrage</vt:lpstr>
      <vt:lpstr>Exchange and Rules – Price Range  </vt:lpstr>
      <vt:lpstr>Exchange and Rules - Volatility  </vt:lpstr>
      <vt:lpstr>Error &amp; Risk Control</vt:lpstr>
      <vt:lpstr>Error &amp; Risk Control</vt:lpstr>
      <vt:lpstr>Error &amp; Risk Control</vt:lpstr>
      <vt:lpstr>Error &amp; Risk Control</vt:lpstr>
      <vt:lpstr>Error &amp; Risk Control</vt:lpstr>
      <vt:lpstr>Error &amp; Risk Control</vt:lpstr>
      <vt:lpstr>Appendix</vt:lpstr>
      <vt:lpstr>Major Event: 1987-10-19 Black Monday </vt:lpstr>
      <vt:lpstr>Major Event: 2010-05-06 Flash Crash</vt:lpstr>
      <vt:lpstr>Industrial Practice – Biz </vt:lpstr>
      <vt:lpstr>Industrial Practice – Players </vt:lpstr>
      <vt:lpstr>Trading Strategies – Technical Analysis</vt:lpstr>
      <vt:lpstr>Trading Strategies – HKFE Wave Trading</vt:lpstr>
      <vt:lpstr>Trading Strategies – HKFE Wave Trading</vt:lpstr>
      <vt:lpstr>Chart Patterns for Futures Trading</vt:lpstr>
      <vt:lpstr>Basic Market Micro-structure</vt:lpstr>
      <vt:lpstr>Basic Market Micro-structure</vt:lpstr>
      <vt:lpstr>Basic Market Micro-structure </vt:lpstr>
      <vt:lpstr>Basic Market Micro-structure</vt:lpstr>
      <vt:lpstr>Transaction Cost Analysis</vt:lpstr>
      <vt:lpstr>Transaction Cost Analysis</vt:lpstr>
      <vt:lpstr>Transaction Cost Analysis</vt:lpstr>
      <vt:lpstr>Transaction Cost Analysis</vt:lpstr>
      <vt:lpstr>Transaction Cost Analysis</vt:lpstr>
      <vt:lpstr>Other Stock Exchanges - Highlights</vt:lpstr>
      <vt:lpstr>Other Stock Exchanges - Highlights</vt:lpstr>
      <vt:lpstr>Error &amp; Risk Control</vt:lpstr>
      <vt:lpstr>Develop Automated Trading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386</cp:revision>
  <cp:lastPrinted>2013-10-02T07:30:28Z</cp:lastPrinted>
  <dcterms:created xsi:type="dcterms:W3CDTF">2018-01-14T13:40:03Z</dcterms:created>
  <dcterms:modified xsi:type="dcterms:W3CDTF">2022-12-09T02:51:39Z</dcterms:modified>
</cp:coreProperties>
</file>